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32"/>
  </p:notesMasterIdLst>
  <p:sldIdLst>
    <p:sldId id="4631" r:id="rId3"/>
    <p:sldId id="4122" r:id="rId4"/>
    <p:sldId id="4047" r:id="rId5"/>
    <p:sldId id="548" r:id="rId6"/>
    <p:sldId id="568" r:id="rId7"/>
    <p:sldId id="549" r:id="rId8"/>
    <p:sldId id="550" r:id="rId9"/>
    <p:sldId id="551" r:id="rId10"/>
    <p:sldId id="553" r:id="rId11"/>
    <p:sldId id="552" r:id="rId12"/>
    <p:sldId id="554" r:id="rId13"/>
    <p:sldId id="555" r:id="rId14"/>
    <p:sldId id="556" r:id="rId15"/>
    <p:sldId id="4729" r:id="rId16"/>
    <p:sldId id="558" r:id="rId17"/>
    <p:sldId id="559" r:id="rId18"/>
    <p:sldId id="560" r:id="rId19"/>
    <p:sldId id="561" r:id="rId20"/>
    <p:sldId id="562" r:id="rId21"/>
    <p:sldId id="563" r:id="rId22"/>
    <p:sldId id="564" r:id="rId23"/>
    <p:sldId id="565" r:id="rId24"/>
    <p:sldId id="569" r:id="rId25"/>
    <p:sldId id="566" r:id="rId26"/>
    <p:sldId id="570" r:id="rId27"/>
    <p:sldId id="4508" r:id="rId28"/>
    <p:sldId id="4730" r:id="rId29"/>
    <p:sldId id="4509" r:id="rId30"/>
    <p:sldId id="47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0921"/>
  </p:normalViewPr>
  <p:slideViewPr>
    <p:cSldViewPr snapToGrid="0" snapToObjects="1">
      <p:cViewPr varScale="1">
        <p:scale>
          <a:sx n="116" d="100"/>
          <a:sy n="116" d="100"/>
        </p:scale>
        <p:origin x="97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1DDFD6D5-F752-6043-AC00-2698C105B916}" type="datetimeFigureOut">
              <a:rPr lang="en-US" smtClean="0"/>
              <a:pPr/>
              <a:t>2/11/21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6B8D726-D0BC-B240-A677-46F99704B744}" type="slidenum">
              <a:rPr lang="en-US" smtClean="0"/>
              <a:pPr/>
              <a:t>‹#›</a:t>
            </a:fld>
            <a:endParaRPr lang="en-US" dirty="0"/>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a:p>
        </p:txBody>
      </p:sp>
    </p:spTree>
    <p:extLst>
      <p:ext uri="{BB962C8B-B14F-4D97-AF65-F5344CB8AC3E}">
        <p14:creationId xmlns:p14="http://schemas.microsoft.com/office/powerpoint/2010/main" val="93593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dirty="0">
                <a:solidFill>
                  <a:srgbClr val="000000"/>
                </a:solidFill>
                <a:latin typeface="Arial" panose="020B0604020202020204" pitchFamily="34" charset="0"/>
                <a:ea typeface="Calibri"/>
                <a:cs typeface="Arial" panose="020B0604020202020204" pitchFamily="34" charset="0"/>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11/02/21</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11/02/21</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11/02/21</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11/02/21</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2/11/21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2/11/21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cap.cloud.sap/docs/guides/authorization" TargetMode="External"/><Relationship Id="rId2" Type="http://schemas.openxmlformats.org/officeDocument/2006/relationships/hyperlink" Target="https://cap.cloud.sap/docs/guides/generic"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oyuztechnologies/capm2/blob/master/app/managestudents/webapp/index.html"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oyuztechnologies/capm2/tree/master/app/managestudents/webapp"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sapui5.hana.ondemand.com/#/topic/c0eec49db81a441e878f528c8f3d28de.htm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oyuztechnologies/capm2/blob/master/srv/index.cd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 Id="rId9"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hyperlink" Target="https://help.sap.com/viewer/9d1db9835307451daa8c930fbd9ab264/Cloud/en-US/84be8d91b3804ab5b0581551d99ed24c.html"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help.sap.com/viewer/9d1db9835307451daa8c930fbd9ab264/Cloud/en-US/84be8d91b3804ab5b0581551d99ed24c.html" TargetMode="External"/><Relationship Id="rId2" Type="http://schemas.openxmlformats.org/officeDocument/2006/relationships/hyperlink" Target="https://help.sap.com/viewer/c8f199cdcb7b48f2adc1bb3ec44e4dc4/Trial/en-US/2cf6ec025fd640289eeef32021a30824.html" TargetMode="External"/><Relationship Id="rId1" Type="http://schemas.openxmlformats.org/officeDocument/2006/relationships/slideLayout" Target="../slideLayouts/slideLayout1.xml"/><Relationship Id="rId4" Type="http://schemas.openxmlformats.org/officeDocument/2006/relationships/hyperlink" Target="https://help.sap.com/viewer/9d1db9835307451daa8c930fbd9ab264/Cloud/en-US/4142f786f3d345699c3d5fbebda5ded6.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oyuztechnologies/capm2/blob/master/"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oyuztechnologies/capm2/blob/master/srv/query.http"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cap.cloud.sap/docs/guides/domain-models#aspect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12" name="Picture 11"/>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10201216" y="419996"/>
            <a:ext cx="1551370" cy="1375625"/>
          </a:xfrm>
          <a:prstGeom prst="rect">
            <a:avLst/>
          </a:prstGeom>
        </p:spPr>
      </p:pic>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Cloud Platform – Cloud Foundry Training</a:t>
            </a:r>
          </a:p>
        </p:txBody>
      </p:sp>
      <p:sp>
        <p:nvSpPr>
          <p:cNvPr id="21" name="TextBox 20">
            <a:extLst>
              <a:ext uri="{FF2B5EF4-FFF2-40B4-BE49-F238E27FC236}">
                <a16:creationId xmlns:a16="http://schemas.microsoft.com/office/drawing/2014/main" id="{D06FB5FD-D3E3-CE41-828B-9FCCF170BE43}"/>
              </a:ext>
            </a:extLst>
          </p:cNvPr>
          <p:cNvSpPr txBox="1"/>
          <p:nvPr/>
        </p:nvSpPr>
        <p:spPr>
          <a:xfrm>
            <a:off x="3018080" y="5428324"/>
            <a:ext cx="5153068" cy="400110"/>
          </a:xfrm>
          <a:prstGeom prst="rect">
            <a:avLst/>
          </a:prstGeom>
          <a:noFill/>
        </p:spPr>
        <p:txBody>
          <a:bodyPr wrap="square" rtlCol="0">
            <a:spAutoFit/>
          </a:bodyPr>
          <a:lstStyle/>
          <a:p>
            <a:pPr fontAlgn="base">
              <a:spcBef>
                <a:spcPts val="19"/>
              </a:spcBef>
              <a:spcAft>
                <a:spcPts val="19"/>
              </a:spcAft>
            </a:pPr>
            <a:r>
              <a:rPr lang="en-US" sz="2000" spc="100" dirty="0">
                <a:solidFill>
                  <a:schemeClr val="tx2">
                    <a:lumMod val="75000"/>
                  </a:schemeClr>
                </a:solidFill>
                <a:latin typeface="Arial" panose="020B0604020202020204" pitchFamily="34" charset="0"/>
                <a:cs typeface="Arial" panose="020B0604020202020204" pitchFamily="34" charset="0"/>
              </a:rPr>
              <a:t>Training for Ernst &amp; Young – Day 3</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72DF11C-832F-8F46-BE18-673DD102B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661" y="4764526"/>
            <a:ext cx="1341966" cy="1189945"/>
          </a:xfrm>
          <a:prstGeom prst="rect">
            <a:avLst/>
          </a:prstGeom>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5CADB492-7B13-4281-B2E0-EFE347BE7331}"/>
              </a:ext>
            </a:extLst>
          </p:cNvPr>
          <p:cNvGrpSpPr/>
          <p:nvPr/>
        </p:nvGrpSpPr>
        <p:grpSpPr>
          <a:xfrm>
            <a:off x="757060" y="1432656"/>
            <a:ext cx="7558046" cy="4804227"/>
            <a:chOff x="2757118" y="1631074"/>
            <a:chExt cx="6677764" cy="4244681"/>
          </a:xfrm>
        </p:grpSpPr>
        <p:sp>
          <p:nvSpPr>
            <p:cNvPr id="5" name="Rounded Rectangle 5">
              <a:extLst>
                <a:ext uri="{FF2B5EF4-FFF2-40B4-BE49-F238E27FC236}">
                  <a16:creationId xmlns:a16="http://schemas.microsoft.com/office/drawing/2014/main" id="{CC8C08A9-7FAF-4019-9D7D-40EEF2C229A5}"/>
                </a:ext>
              </a:extLst>
            </p:cNvPr>
            <p:cNvSpPr/>
            <p:nvPr/>
          </p:nvSpPr>
          <p:spPr>
            <a:xfrm rot="10800000">
              <a:off x="2757118" y="1857290"/>
              <a:ext cx="6677764" cy="4018465"/>
            </a:xfrm>
            <a:prstGeom prst="roundRect">
              <a:avLst>
                <a:gd name="adj" fmla="val 22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6">
              <a:extLst>
                <a:ext uri="{FF2B5EF4-FFF2-40B4-BE49-F238E27FC236}">
                  <a16:creationId xmlns:a16="http://schemas.microsoft.com/office/drawing/2014/main" id="{8CCA9509-4CA6-46C5-9416-24AC0530E04D}"/>
                </a:ext>
              </a:extLst>
            </p:cNvPr>
            <p:cNvSpPr/>
            <p:nvPr/>
          </p:nvSpPr>
          <p:spPr>
            <a:xfrm>
              <a:off x="2949455" y="2208997"/>
              <a:ext cx="6320327" cy="3510524"/>
            </a:xfrm>
            <a:prstGeom prst="foldedCorner">
              <a:avLst>
                <a:gd name="adj" fmla="val 23085"/>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6A9C528-3A46-4F26-B5FA-109ABBCC23A4}"/>
                </a:ext>
              </a:extLst>
            </p:cNvPr>
            <p:cNvSpPr/>
            <p:nvPr/>
          </p:nvSpPr>
          <p:spPr>
            <a:xfrm>
              <a:off x="3043124"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4">
              <a:extLst>
                <a:ext uri="{FF2B5EF4-FFF2-40B4-BE49-F238E27FC236}">
                  <a16:creationId xmlns:a16="http://schemas.microsoft.com/office/drawing/2014/main" id="{C39C4508-8B59-4417-A8FD-069DA798C00B}"/>
                </a:ext>
              </a:extLst>
            </p:cNvPr>
            <p:cNvSpPr/>
            <p:nvPr/>
          </p:nvSpPr>
          <p:spPr>
            <a:xfrm>
              <a:off x="3081224"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3723EE9-F830-470E-BF7E-90AFB4141D87}"/>
                </a:ext>
              </a:extLst>
            </p:cNvPr>
            <p:cNvSpPr/>
            <p:nvPr/>
          </p:nvSpPr>
          <p:spPr>
            <a:xfrm>
              <a:off x="3292003"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2">
              <a:extLst>
                <a:ext uri="{FF2B5EF4-FFF2-40B4-BE49-F238E27FC236}">
                  <a16:creationId xmlns:a16="http://schemas.microsoft.com/office/drawing/2014/main" id="{46F34302-8CEB-464E-B22B-E2AD6741588B}"/>
                </a:ext>
              </a:extLst>
            </p:cNvPr>
            <p:cNvSpPr/>
            <p:nvPr/>
          </p:nvSpPr>
          <p:spPr>
            <a:xfrm>
              <a:off x="3330103"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D9F72DE-68D3-4562-A9E1-8329AD9D8259}"/>
                </a:ext>
              </a:extLst>
            </p:cNvPr>
            <p:cNvSpPr/>
            <p:nvPr/>
          </p:nvSpPr>
          <p:spPr>
            <a:xfrm>
              <a:off x="3540882"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30">
              <a:extLst>
                <a:ext uri="{FF2B5EF4-FFF2-40B4-BE49-F238E27FC236}">
                  <a16:creationId xmlns:a16="http://schemas.microsoft.com/office/drawing/2014/main" id="{2BA54D28-DA6E-4A83-98F7-CA1F63600FF7}"/>
                </a:ext>
              </a:extLst>
            </p:cNvPr>
            <p:cNvSpPr/>
            <p:nvPr/>
          </p:nvSpPr>
          <p:spPr>
            <a:xfrm>
              <a:off x="3578982"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80C2982E-B449-4233-8521-999E925614F0}"/>
                </a:ext>
              </a:extLst>
            </p:cNvPr>
            <p:cNvSpPr/>
            <p:nvPr/>
          </p:nvSpPr>
          <p:spPr>
            <a:xfrm>
              <a:off x="3789761"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8">
              <a:extLst>
                <a:ext uri="{FF2B5EF4-FFF2-40B4-BE49-F238E27FC236}">
                  <a16:creationId xmlns:a16="http://schemas.microsoft.com/office/drawing/2014/main" id="{B53DBD3E-46B5-4676-BD67-E79A421E6207}"/>
                </a:ext>
              </a:extLst>
            </p:cNvPr>
            <p:cNvSpPr/>
            <p:nvPr/>
          </p:nvSpPr>
          <p:spPr>
            <a:xfrm>
              <a:off x="3827861"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8A1A3F9-BC68-474D-9952-D01387B92F79}"/>
                </a:ext>
              </a:extLst>
            </p:cNvPr>
            <p:cNvSpPr/>
            <p:nvPr/>
          </p:nvSpPr>
          <p:spPr>
            <a:xfrm>
              <a:off x="4038640"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6">
              <a:extLst>
                <a:ext uri="{FF2B5EF4-FFF2-40B4-BE49-F238E27FC236}">
                  <a16:creationId xmlns:a16="http://schemas.microsoft.com/office/drawing/2014/main" id="{208E0B1E-7BEA-4AE0-A190-7B79EFC21BF7}"/>
                </a:ext>
              </a:extLst>
            </p:cNvPr>
            <p:cNvSpPr/>
            <p:nvPr/>
          </p:nvSpPr>
          <p:spPr>
            <a:xfrm>
              <a:off x="4076740"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0AC13AA-7569-47F8-9504-A9439426B9BB}"/>
                </a:ext>
              </a:extLst>
            </p:cNvPr>
            <p:cNvSpPr/>
            <p:nvPr/>
          </p:nvSpPr>
          <p:spPr>
            <a:xfrm>
              <a:off x="4287519"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4">
              <a:extLst>
                <a:ext uri="{FF2B5EF4-FFF2-40B4-BE49-F238E27FC236}">
                  <a16:creationId xmlns:a16="http://schemas.microsoft.com/office/drawing/2014/main" id="{E0AAF245-8863-4AC4-AF6C-AB91DA3F217A}"/>
                </a:ext>
              </a:extLst>
            </p:cNvPr>
            <p:cNvSpPr/>
            <p:nvPr/>
          </p:nvSpPr>
          <p:spPr>
            <a:xfrm>
              <a:off x="4325619"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0D07DE7-B1B0-4583-B714-5B4342DD1CEB}"/>
                </a:ext>
              </a:extLst>
            </p:cNvPr>
            <p:cNvSpPr/>
            <p:nvPr/>
          </p:nvSpPr>
          <p:spPr>
            <a:xfrm>
              <a:off x="4536398"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2">
              <a:extLst>
                <a:ext uri="{FF2B5EF4-FFF2-40B4-BE49-F238E27FC236}">
                  <a16:creationId xmlns:a16="http://schemas.microsoft.com/office/drawing/2014/main" id="{39468144-ED80-41B2-A833-926F245E1803}"/>
                </a:ext>
              </a:extLst>
            </p:cNvPr>
            <p:cNvSpPr/>
            <p:nvPr/>
          </p:nvSpPr>
          <p:spPr>
            <a:xfrm>
              <a:off x="4574498"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CEB0BAE-7D5D-4E63-91C0-DFAFF3FA1BAC}"/>
                </a:ext>
              </a:extLst>
            </p:cNvPr>
            <p:cNvSpPr/>
            <p:nvPr/>
          </p:nvSpPr>
          <p:spPr>
            <a:xfrm>
              <a:off x="4785277"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20">
              <a:extLst>
                <a:ext uri="{FF2B5EF4-FFF2-40B4-BE49-F238E27FC236}">
                  <a16:creationId xmlns:a16="http://schemas.microsoft.com/office/drawing/2014/main" id="{30C9EFED-A8C7-4FD1-9268-2F90F64F4380}"/>
                </a:ext>
              </a:extLst>
            </p:cNvPr>
            <p:cNvSpPr/>
            <p:nvPr/>
          </p:nvSpPr>
          <p:spPr>
            <a:xfrm>
              <a:off x="4823377"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31A2B62-46B4-437F-9E6B-6640C2126420}"/>
                </a:ext>
              </a:extLst>
            </p:cNvPr>
            <p:cNvSpPr/>
            <p:nvPr/>
          </p:nvSpPr>
          <p:spPr>
            <a:xfrm>
              <a:off x="5034158"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8">
              <a:extLst>
                <a:ext uri="{FF2B5EF4-FFF2-40B4-BE49-F238E27FC236}">
                  <a16:creationId xmlns:a16="http://schemas.microsoft.com/office/drawing/2014/main" id="{E958D8F3-7883-40D1-8831-8B5DA187F111}"/>
                </a:ext>
              </a:extLst>
            </p:cNvPr>
            <p:cNvSpPr/>
            <p:nvPr/>
          </p:nvSpPr>
          <p:spPr>
            <a:xfrm>
              <a:off x="5072258"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15D7F77-A952-41BE-BFF2-46E342C3DAB1}"/>
                </a:ext>
              </a:extLst>
            </p:cNvPr>
            <p:cNvSpPr/>
            <p:nvPr/>
          </p:nvSpPr>
          <p:spPr>
            <a:xfrm>
              <a:off x="5299777"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93">
              <a:extLst>
                <a:ext uri="{FF2B5EF4-FFF2-40B4-BE49-F238E27FC236}">
                  <a16:creationId xmlns:a16="http://schemas.microsoft.com/office/drawing/2014/main" id="{546F1BF2-09E7-4B30-9B99-07B17F0075B3}"/>
                </a:ext>
              </a:extLst>
            </p:cNvPr>
            <p:cNvSpPr/>
            <p:nvPr/>
          </p:nvSpPr>
          <p:spPr>
            <a:xfrm>
              <a:off x="5337877"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BFB3700-BF94-421A-BEA9-5C12A0B9DD1A}"/>
                </a:ext>
              </a:extLst>
            </p:cNvPr>
            <p:cNvSpPr/>
            <p:nvPr/>
          </p:nvSpPr>
          <p:spPr>
            <a:xfrm>
              <a:off x="5548656"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91">
              <a:extLst>
                <a:ext uri="{FF2B5EF4-FFF2-40B4-BE49-F238E27FC236}">
                  <a16:creationId xmlns:a16="http://schemas.microsoft.com/office/drawing/2014/main" id="{365DBB45-799E-4DB4-9055-9ECDE556A552}"/>
                </a:ext>
              </a:extLst>
            </p:cNvPr>
            <p:cNvSpPr/>
            <p:nvPr/>
          </p:nvSpPr>
          <p:spPr>
            <a:xfrm>
              <a:off x="5586756"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94A8B488-6A7E-47ED-9F48-276724BC577D}"/>
                </a:ext>
              </a:extLst>
            </p:cNvPr>
            <p:cNvSpPr/>
            <p:nvPr/>
          </p:nvSpPr>
          <p:spPr>
            <a:xfrm>
              <a:off x="5797535"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89">
              <a:extLst>
                <a:ext uri="{FF2B5EF4-FFF2-40B4-BE49-F238E27FC236}">
                  <a16:creationId xmlns:a16="http://schemas.microsoft.com/office/drawing/2014/main" id="{C5EFB59D-24A3-4188-AEF9-0A798F7BD65E}"/>
                </a:ext>
              </a:extLst>
            </p:cNvPr>
            <p:cNvSpPr/>
            <p:nvPr/>
          </p:nvSpPr>
          <p:spPr>
            <a:xfrm>
              <a:off x="5835635"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A92C65FB-F16F-4658-91F1-930D46D424F1}"/>
                </a:ext>
              </a:extLst>
            </p:cNvPr>
            <p:cNvSpPr/>
            <p:nvPr/>
          </p:nvSpPr>
          <p:spPr>
            <a:xfrm>
              <a:off x="6046414"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87">
              <a:extLst>
                <a:ext uri="{FF2B5EF4-FFF2-40B4-BE49-F238E27FC236}">
                  <a16:creationId xmlns:a16="http://schemas.microsoft.com/office/drawing/2014/main" id="{508DAC99-2C72-491A-933D-0B940BF3AB71}"/>
                </a:ext>
              </a:extLst>
            </p:cNvPr>
            <p:cNvSpPr/>
            <p:nvPr/>
          </p:nvSpPr>
          <p:spPr>
            <a:xfrm>
              <a:off x="6084514"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0AA28BB-7492-4E8F-8B66-4A725F435623}"/>
                </a:ext>
              </a:extLst>
            </p:cNvPr>
            <p:cNvSpPr/>
            <p:nvPr/>
          </p:nvSpPr>
          <p:spPr>
            <a:xfrm>
              <a:off x="6295293"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85">
              <a:extLst>
                <a:ext uri="{FF2B5EF4-FFF2-40B4-BE49-F238E27FC236}">
                  <a16:creationId xmlns:a16="http://schemas.microsoft.com/office/drawing/2014/main" id="{3432E7FB-CF33-496A-B4E5-5DFFD8F73844}"/>
                </a:ext>
              </a:extLst>
            </p:cNvPr>
            <p:cNvSpPr/>
            <p:nvPr/>
          </p:nvSpPr>
          <p:spPr>
            <a:xfrm>
              <a:off x="6333393"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511C99A-60B0-4F20-B719-BB878AFF08DE}"/>
                </a:ext>
              </a:extLst>
            </p:cNvPr>
            <p:cNvSpPr/>
            <p:nvPr/>
          </p:nvSpPr>
          <p:spPr>
            <a:xfrm>
              <a:off x="6544172"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83">
              <a:extLst>
                <a:ext uri="{FF2B5EF4-FFF2-40B4-BE49-F238E27FC236}">
                  <a16:creationId xmlns:a16="http://schemas.microsoft.com/office/drawing/2014/main" id="{7BEC31D9-C7E1-4094-93AE-A7B4EE861B61}"/>
                </a:ext>
              </a:extLst>
            </p:cNvPr>
            <p:cNvSpPr/>
            <p:nvPr/>
          </p:nvSpPr>
          <p:spPr>
            <a:xfrm>
              <a:off x="6582272"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CDD6110-C404-4CFD-8D7D-0338679CD585}"/>
                </a:ext>
              </a:extLst>
            </p:cNvPr>
            <p:cNvSpPr/>
            <p:nvPr/>
          </p:nvSpPr>
          <p:spPr>
            <a:xfrm>
              <a:off x="6793051"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81">
              <a:extLst>
                <a:ext uri="{FF2B5EF4-FFF2-40B4-BE49-F238E27FC236}">
                  <a16:creationId xmlns:a16="http://schemas.microsoft.com/office/drawing/2014/main" id="{BF9F5415-A86C-420F-A82B-0E4AEE57C9A8}"/>
                </a:ext>
              </a:extLst>
            </p:cNvPr>
            <p:cNvSpPr/>
            <p:nvPr/>
          </p:nvSpPr>
          <p:spPr>
            <a:xfrm>
              <a:off x="6831151"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BD19D34-8AF5-4210-BC3B-75C8A95DFCED}"/>
                </a:ext>
              </a:extLst>
            </p:cNvPr>
            <p:cNvSpPr/>
            <p:nvPr/>
          </p:nvSpPr>
          <p:spPr>
            <a:xfrm>
              <a:off x="7041930"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79">
              <a:extLst>
                <a:ext uri="{FF2B5EF4-FFF2-40B4-BE49-F238E27FC236}">
                  <a16:creationId xmlns:a16="http://schemas.microsoft.com/office/drawing/2014/main" id="{11FD4CC7-7121-41E5-9412-3CA6DC486539}"/>
                </a:ext>
              </a:extLst>
            </p:cNvPr>
            <p:cNvSpPr/>
            <p:nvPr/>
          </p:nvSpPr>
          <p:spPr>
            <a:xfrm>
              <a:off x="7080030"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C77F7228-A5C9-4B4A-ADD5-50152455636C}"/>
                </a:ext>
              </a:extLst>
            </p:cNvPr>
            <p:cNvSpPr/>
            <p:nvPr/>
          </p:nvSpPr>
          <p:spPr>
            <a:xfrm>
              <a:off x="7290811"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77">
              <a:extLst>
                <a:ext uri="{FF2B5EF4-FFF2-40B4-BE49-F238E27FC236}">
                  <a16:creationId xmlns:a16="http://schemas.microsoft.com/office/drawing/2014/main" id="{3488DC6A-E246-46D7-B2C6-1EA9DC897214}"/>
                </a:ext>
              </a:extLst>
            </p:cNvPr>
            <p:cNvSpPr/>
            <p:nvPr/>
          </p:nvSpPr>
          <p:spPr>
            <a:xfrm>
              <a:off x="7328911"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0122CBD3-A28A-453C-BFE4-19FFAE473DAF}"/>
                </a:ext>
              </a:extLst>
            </p:cNvPr>
            <p:cNvSpPr/>
            <p:nvPr/>
          </p:nvSpPr>
          <p:spPr>
            <a:xfrm>
              <a:off x="7539692"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121">
              <a:extLst>
                <a:ext uri="{FF2B5EF4-FFF2-40B4-BE49-F238E27FC236}">
                  <a16:creationId xmlns:a16="http://schemas.microsoft.com/office/drawing/2014/main" id="{F383E3B5-6FD6-431B-9B57-16E1DEDD0E1B}"/>
                </a:ext>
              </a:extLst>
            </p:cNvPr>
            <p:cNvSpPr/>
            <p:nvPr/>
          </p:nvSpPr>
          <p:spPr>
            <a:xfrm>
              <a:off x="7577792"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7D0908C-D7A8-4FE1-A1F0-5BC9277E251C}"/>
                </a:ext>
              </a:extLst>
            </p:cNvPr>
            <p:cNvSpPr/>
            <p:nvPr/>
          </p:nvSpPr>
          <p:spPr>
            <a:xfrm>
              <a:off x="7788571"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119">
              <a:extLst>
                <a:ext uri="{FF2B5EF4-FFF2-40B4-BE49-F238E27FC236}">
                  <a16:creationId xmlns:a16="http://schemas.microsoft.com/office/drawing/2014/main" id="{B3F76A7C-84F9-4B7C-84D6-0F7337DA9B80}"/>
                </a:ext>
              </a:extLst>
            </p:cNvPr>
            <p:cNvSpPr/>
            <p:nvPr/>
          </p:nvSpPr>
          <p:spPr>
            <a:xfrm>
              <a:off x="7826671"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2C44C34-CF29-4885-A949-1A105FC7853E}"/>
                </a:ext>
              </a:extLst>
            </p:cNvPr>
            <p:cNvSpPr/>
            <p:nvPr/>
          </p:nvSpPr>
          <p:spPr>
            <a:xfrm>
              <a:off x="8037450"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117">
              <a:extLst>
                <a:ext uri="{FF2B5EF4-FFF2-40B4-BE49-F238E27FC236}">
                  <a16:creationId xmlns:a16="http://schemas.microsoft.com/office/drawing/2014/main" id="{4389BC41-45EE-4974-BEDD-33CE802EFD7F}"/>
                </a:ext>
              </a:extLst>
            </p:cNvPr>
            <p:cNvSpPr/>
            <p:nvPr/>
          </p:nvSpPr>
          <p:spPr>
            <a:xfrm>
              <a:off x="8075550"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900F1204-7A2C-410D-B7A2-A066C516B19D}"/>
                </a:ext>
              </a:extLst>
            </p:cNvPr>
            <p:cNvSpPr/>
            <p:nvPr/>
          </p:nvSpPr>
          <p:spPr>
            <a:xfrm>
              <a:off x="8286329"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115">
              <a:extLst>
                <a:ext uri="{FF2B5EF4-FFF2-40B4-BE49-F238E27FC236}">
                  <a16:creationId xmlns:a16="http://schemas.microsoft.com/office/drawing/2014/main" id="{4742E18C-4AC8-4504-B508-CE0290E2E965}"/>
                </a:ext>
              </a:extLst>
            </p:cNvPr>
            <p:cNvSpPr/>
            <p:nvPr/>
          </p:nvSpPr>
          <p:spPr>
            <a:xfrm>
              <a:off x="8324429"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E20D4FC-43DE-42C8-A6AF-130863026537}"/>
                </a:ext>
              </a:extLst>
            </p:cNvPr>
            <p:cNvSpPr/>
            <p:nvPr/>
          </p:nvSpPr>
          <p:spPr>
            <a:xfrm>
              <a:off x="8535208"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ed Rectangle 113">
              <a:extLst>
                <a:ext uri="{FF2B5EF4-FFF2-40B4-BE49-F238E27FC236}">
                  <a16:creationId xmlns:a16="http://schemas.microsoft.com/office/drawing/2014/main" id="{C373AD31-8496-46C2-9896-7E0B5D946838}"/>
                </a:ext>
              </a:extLst>
            </p:cNvPr>
            <p:cNvSpPr/>
            <p:nvPr/>
          </p:nvSpPr>
          <p:spPr>
            <a:xfrm>
              <a:off x="8573308"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D639AF89-A2B5-41E5-9928-FEC07F4E1131}"/>
                </a:ext>
              </a:extLst>
            </p:cNvPr>
            <p:cNvSpPr/>
            <p:nvPr/>
          </p:nvSpPr>
          <p:spPr>
            <a:xfrm>
              <a:off x="8784087"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111">
              <a:extLst>
                <a:ext uri="{FF2B5EF4-FFF2-40B4-BE49-F238E27FC236}">
                  <a16:creationId xmlns:a16="http://schemas.microsoft.com/office/drawing/2014/main" id="{33353CDC-B107-4FB9-ACCE-C98B942FBE54}"/>
                </a:ext>
              </a:extLst>
            </p:cNvPr>
            <p:cNvSpPr/>
            <p:nvPr/>
          </p:nvSpPr>
          <p:spPr>
            <a:xfrm>
              <a:off x="8822187"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21E64A2-4353-4FBD-AAA1-F51EDC8C3A27}"/>
                </a:ext>
              </a:extLst>
            </p:cNvPr>
            <p:cNvSpPr/>
            <p:nvPr/>
          </p:nvSpPr>
          <p:spPr>
            <a:xfrm>
              <a:off x="9032966" y="1907296"/>
              <a:ext cx="152400" cy="1524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ed Rectangle 109">
              <a:extLst>
                <a:ext uri="{FF2B5EF4-FFF2-40B4-BE49-F238E27FC236}">
                  <a16:creationId xmlns:a16="http://schemas.microsoft.com/office/drawing/2014/main" id="{D1FEF04A-3478-47D7-9FA3-7E3DB5ADA888}"/>
                </a:ext>
              </a:extLst>
            </p:cNvPr>
            <p:cNvSpPr/>
            <p:nvPr/>
          </p:nvSpPr>
          <p:spPr>
            <a:xfrm>
              <a:off x="9071066" y="1631074"/>
              <a:ext cx="76200" cy="381000"/>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DC6A7B69-3C07-4752-94FB-2B4AEC08E964}"/>
              </a:ext>
            </a:extLst>
          </p:cNvPr>
          <p:cNvSpPr>
            <a:spLocks noGrp="1"/>
          </p:cNvSpPr>
          <p:nvPr>
            <p:ph type="title"/>
          </p:nvPr>
        </p:nvSpPr>
        <p:spPr/>
        <p:txBody>
          <a:bodyPr>
            <a:normAutofit/>
          </a:bodyPr>
          <a:lstStyle/>
          <a:p>
            <a:r>
              <a:rPr lang="en-US" dirty="0"/>
              <a:t>HANDS-ON: UNDERSTAND NAMESPACE AND ASPECTS</a:t>
            </a:r>
            <a:endParaRPr lang="en-IN" dirty="0"/>
          </a:p>
        </p:txBody>
      </p:sp>
      <p:sp>
        <p:nvSpPr>
          <p:cNvPr id="3" name="TextBox 2">
            <a:extLst>
              <a:ext uri="{FF2B5EF4-FFF2-40B4-BE49-F238E27FC236}">
                <a16:creationId xmlns:a16="http://schemas.microsoft.com/office/drawing/2014/main" id="{E2F56320-9B1C-486C-8430-B86E24C1CC2B}"/>
              </a:ext>
            </a:extLst>
          </p:cNvPr>
          <p:cNvSpPr txBox="1"/>
          <p:nvPr/>
        </p:nvSpPr>
        <p:spPr>
          <a:xfrm>
            <a:off x="1435353" y="2563022"/>
            <a:ext cx="577906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Create a new Database table artefact by using aspect and UUID.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using {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cuid</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managed } from '@sap/</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/common’;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entity Demos :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cuid</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course: Association to Courses;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no_of_seats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Integer;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booked_seats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Integer;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24001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E75109-BA7C-4561-9838-13F1ECBCA2BA}"/>
              </a:ext>
            </a:extLst>
          </p:cNvPr>
          <p:cNvSpPr/>
          <p:nvPr/>
        </p:nvSpPr>
        <p:spPr>
          <a:xfrm>
            <a:off x="1588" y="1293793"/>
            <a:ext cx="12188825" cy="11462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D8907032-8C26-47D2-9280-2EE7DD183AAD}"/>
              </a:ext>
            </a:extLst>
          </p:cNvPr>
          <p:cNvGrpSpPr/>
          <p:nvPr/>
        </p:nvGrpSpPr>
        <p:grpSpPr>
          <a:xfrm>
            <a:off x="655321" y="2555945"/>
            <a:ext cx="11003279" cy="2319252"/>
            <a:chOff x="317665" y="3149601"/>
            <a:chExt cx="11471563" cy="5173753"/>
          </a:xfrm>
          <a:solidFill>
            <a:schemeClr val="accent4">
              <a:lumMod val="20000"/>
              <a:lumOff val="80000"/>
            </a:schemeClr>
          </a:solidFill>
        </p:grpSpPr>
        <p:sp>
          <p:nvSpPr>
            <p:cNvPr id="11" name="Freeform: Shape 10">
              <a:extLst>
                <a:ext uri="{FF2B5EF4-FFF2-40B4-BE49-F238E27FC236}">
                  <a16:creationId xmlns:a16="http://schemas.microsoft.com/office/drawing/2014/main" id="{ED9B8DDE-326F-4D69-9D15-2ABE3AD91095}"/>
                </a:ext>
              </a:extLst>
            </p:cNvPr>
            <p:cNvSpPr/>
            <p:nvPr/>
          </p:nvSpPr>
          <p:spPr>
            <a:xfrm>
              <a:off x="317665" y="3149601"/>
              <a:ext cx="3584863" cy="1902929"/>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a:grpFill/>
            <a:ln>
              <a:solidFill>
                <a:schemeClr val="accent4"/>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b="0" i="0" kern="1200" baseline="0" dirty="0">
                  <a:solidFill>
                    <a:schemeClr val="tx1"/>
                  </a:solidFill>
                </a:rPr>
                <a:t>Domain-specific programmatic </a:t>
              </a:r>
              <a:r>
                <a:rPr lang="en-US" b="0" i="0" kern="1200" baseline="0" dirty="0">
                  <a:solidFill>
                    <a:schemeClr val="tx1"/>
                  </a:solidFill>
                  <a:hlinkClick r:id="rId2">
                    <a:extLst>
                      <a:ext uri="{A12FA001-AC4F-418D-AE19-62706E023703}">
                        <ahyp:hlinkClr xmlns:ahyp="http://schemas.microsoft.com/office/drawing/2018/hyperlinkcolor" val="tx"/>
                      </a:ext>
                    </a:extLst>
                  </a:hlinkClick>
                </a:rPr>
                <a:t>Validations</a:t>
              </a:r>
              <a:endParaRPr lang="en-IN" kern="1200" dirty="0">
                <a:solidFill>
                  <a:schemeClr val="tx1"/>
                </a:solidFill>
              </a:endParaRPr>
            </a:p>
          </p:txBody>
        </p:sp>
        <p:sp>
          <p:nvSpPr>
            <p:cNvPr id="12" name="Freeform: Shape 11">
              <a:extLst>
                <a:ext uri="{FF2B5EF4-FFF2-40B4-BE49-F238E27FC236}">
                  <a16:creationId xmlns:a16="http://schemas.microsoft.com/office/drawing/2014/main" id="{4CA11D5C-8F56-4667-A0FE-9DCB9BBAAAA2}"/>
                </a:ext>
              </a:extLst>
            </p:cNvPr>
            <p:cNvSpPr/>
            <p:nvPr/>
          </p:nvSpPr>
          <p:spPr>
            <a:xfrm>
              <a:off x="4261015" y="3149601"/>
              <a:ext cx="3584863" cy="1902930"/>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a:grpFill/>
            <a:ln>
              <a:solidFill>
                <a:schemeClr val="accent4"/>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b="0" i="0" kern="1200" baseline="0">
                  <a:solidFill>
                    <a:schemeClr val="tx1"/>
                  </a:solidFill>
                </a:rPr>
                <a:t>Augmenting result sets, for example to add computed fields for frontends</a:t>
              </a:r>
              <a:endParaRPr lang="en-IN" kern="1200">
                <a:solidFill>
                  <a:schemeClr val="tx1"/>
                </a:solidFill>
              </a:endParaRPr>
            </a:p>
          </p:txBody>
        </p:sp>
        <p:sp>
          <p:nvSpPr>
            <p:cNvPr id="13" name="Freeform: Shape 12">
              <a:extLst>
                <a:ext uri="{FF2B5EF4-FFF2-40B4-BE49-F238E27FC236}">
                  <a16:creationId xmlns:a16="http://schemas.microsoft.com/office/drawing/2014/main" id="{76792C9E-1DEE-46D2-B768-C30A44231E79}"/>
                </a:ext>
              </a:extLst>
            </p:cNvPr>
            <p:cNvSpPr/>
            <p:nvPr/>
          </p:nvSpPr>
          <p:spPr>
            <a:xfrm>
              <a:off x="8204365" y="3149601"/>
              <a:ext cx="3584863" cy="1902930"/>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a:grpFill/>
            <a:ln>
              <a:solidFill>
                <a:schemeClr val="accent4"/>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b="0" i="0" kern="1200" baseline="0" dirty="0">
                  <a:solidFill>
                    <a:schemeClr val="tx1"/>
                  </a:solidFill>
                </a:rPr>
                <a:t>Programmatic </a:t>
              </a:r>
              <a:r>
                <a:rPr lang="en-US" b="0" i="0" kern="1200" baseline="0" dirty="0">
                  <a:solidFill>
                    <a:schemeClr val="tx1"/>
                  </a:solidFill>
                  <a:hlinkClick r:id="rId3">
                    <a:extLst>
                      <a:ext uri="{A12FA001-AC4F-418D-AE19-62706E023703}">
                        <ahyp:hlinkClr xmlns:ahyp="http://schemas.microsoft.com/office/drawing/2018/hyperlinkcolor" val="tx"/>
                      </a:ext>
                    </a:extLst>
                  </a:hlinkClick>
                </a:rPr>
                <a:t>Authorization Enforcements</a:t>
              </a:r>
              <a:endParaRPr lang="en-IN" kern="1200" dirty="0">
                <a:solidFill>
                  <a:schemeClr val="tx1"/>
                </a:solidFill>
              </a:endParaRPr>
            </a:p>
          </p:txBody>
        </p:sp>
        <p:sp>
          <p:nvSpPr>
            <p:cNvPr id="14" name="Freeform: Shape 13">
              <a:extLst>
                <a:ext uri="{FF2B5EF4-FFF2-40B4-BE49-F238E27FC236}">
                  <a16:creationId xmlns:a16="http://schemas.microsoft.com/office/drawing/2014/main" id="{1FB1EBEB-912B-4A98-AA26-441372FA6C53}"/>
                </a:ext>
              </a:extLst>
            </p:cNvPr>
            <p:cNvSpPr/>
            <p:nvPr/>
          </p:nvSpPr>
          <p:spPr>
            <a:xfrm>
              <a:off x="2289340" y="5411019"/>
              <a:ext cx="3584863" cy="2912335"/>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a:grpFill/>
            <a:ln>
              <a:solidFill>
                <a:schemeClr val="accent4"/>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b="0" i="0" kern="1200" baseline="0" dirty="0">
                  <a:solidFill>
                    <a:schemeClr val="tx1"/>
                  </a:solidFill>
                </a:rPr>
                <a:t>Triggering follow-up actions, for example calling other services or emitting outbound events in response to inbound events</a:t>
              </a:r>
              <a:endParaRPr lang="en-IN" kern="1200" dirty="0">
                <a:solidFill>
                  <a:schemeClr val="tx1"/>
                </a:solidFill>
              </a:endParaRPr>
            </a:p>
          </p:txBody>
        </p:sp>
        <p:sp>
          <p:nvSpPr>
            <p:cNvPr id="15" name="Freeform: Shape 14">
              <a:extLst>
                <a:ext uri="{FF2B5EF4-FFF2-40B4-BE49-F238E27FC236}">
                  <a16:creationId xmlns:a16="http://schemas.microsoft.com/office/drawing/2014/main" id="{57A28FEA-CEF0-4B94-BB5A-8A9C17B7BA8C}"/>
                </a:ext>
              </a:extLst>
            </p:cNvPr>
            <p:cNvSpPr/>
            <p:nvPr/>
          </p:nvSpPr>
          <p:spPr>
            <a:xfrm>
              <a:off x="6232690" y="5411019"/>
              <a:ext cx="3584863" cy="2912335"/>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a:grpFill/>
            <a:ln>
              <a:solidFill>
                <a:schemeClr val="accent4"/>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b="0" i="0" kern="1200" baseline="0">
                  <a:solidFill>
                    <a:schemeClr val="tx1"/>
                  </a:solidFill>
                </a:rPr>
                <a:t>And more… In general, all the things not (yet) covered by generic handlers</a:t>
              </a:r>
              <a:endParaRPr lang="en-IN" kern="1200">
                <a:solidFill>
                  <a:schemeClr val="tx1"/>
                </a:solidFill>
              </a:endParaRPr>
            </a:p>
          </p:txBody>
        </p:sp>
      </p:grpSp>
      <p:sp>
        <p:nvSpPr>
          <p:cNvPr id="4" name="Title 3">
            <a:extLst>
              <a:ext uri="{FF2B5EF4-FFF2-40B4-BE49-F238E27FC236}">
                <a16:creationId xmlns:a16="http://schemas.microsoft.com/office/drawing/2014/main" id="{C6C2F88A-D820-4F7A-A36F-2888A4A9E21A}"/>
              </a:ext>
            </a:extLst>
          </p:cNvPr>
          <p:cNvSpPr>
            <a:spLocks noGrp="1"/>
          </p:cNvSpPr>
          <p:nvPr>
            <p:ph type="title"/>
          </p:nvPr>
        </p:nvSpPr>
        <p:spPr/>
        <p:txBody>
          <a:bodyPr>
            <a:normAutofit/>
          </a:bodyPr>
          <a:lstStyle/>
          <a:p>
            <a:r>
              <a:rPr lang="en-IN" dirty="0"/>
              <a:t>CUSTOM EXIT CODES</a:t>
            </a:r>
          </a:p>
        </p:txBody>
      </p:sp>
      <p:sp>
        <p:nvSpPr>
          <p:cNvPr id="7" name="TextBox 6">
            <a:extLst>
              <a:ext uri="{FF2B5EF4-FFF2-40B4-BE49-F238E27FC236}">
                <a16:creationId xmlns:a16="http://schemas.microsoft.com/office/drawing/2014/main" id="{5B1A0A3E-F343-4D5D-8B8C-8495AAB7BED0}"/>
              </a:ext>
            </a:extLst>
          </p:cNvPr>
          <p:cNvSpPr txBox="1"/>
          <p:nvPr/>
        </p:nvSpPr>
        <p:spPr>
          <a:xfrm>
            <a:off x="655321" y="1389997"/>
            <a:ext cx="1113390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Most standard tasks and use cases are covered by </a:t>
            </a: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generic handlers</a:t>
            </a: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so the need to implement event handlers in CAP-based projects, and hence the amount of individual boilerplate coding, is greatly reduced and minified. The remaining cases that need custom handlers are:</a:t>
            </a:r>
          </a:p>
        </p:txBody>
      </p:sp>
      <p:sp>
        <p:nvSpPr>
          <p:cNvPr id="16" name="Rectangle 15">
            <a:extLst>
              <a:ext uri="{FF2B5EF4-FFF2-40B4-BE49-F238E27FC236}">
                <a16:creationId xmlns:a16="http://schemas.microsoft.com/office/drawing/2014/main" id="{533B9C02-9DC7-461F-958F-0C898EF24C64}"/>
              </a:ext>
            </a:extLst>
          </p:cNvPr>
          <p:cNvSpPr/>
          <p:nvPr/>
        </p:nvSpPr>
        <p:spPr>
          <a:xfrm>
            <a:off x="1588" y="4991065"/>
            <a:ext cx="12188825"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9F6BA34-CBFC-49DF-8077-B94DAC4003FF}"/>
              </a:ext>
            </a:extLst>
          </p:cNvPr>
          <p:cNvSpPr txBox="1"/>
          <p:nvPr/>
        </p:nvSpPr>
        <p:spPr>
          <a:xfrm>
            <a:off x="655321" y="5087269"/>
            <a:ext cx="1113390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At runtime, the CAP frameworks usually bootstrap and instantiate service provider instances automatically (→ see also options for project-specific bootstrapping in Node.js and Java). In order to register event handlers with a service provider instance, you first need to associate a respective class or module with a given service definition.</a:t>
            </a:r>
          </a:p>
        </p:txBody>
      </p:sp>
    </p:spTree>
    <p:extLst>
      <p:ext uri="{BB962C8B-B14F-4D97-AF65-F5344CB8AC3E}">
        <p14:creationId xmlns:p14="http://schemas.microsoft.com/office/powerpoint/2010/main" val="139643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25DE1F-9653-4735-A1BC-8C245E86E8A5}"/>
              </a:ext>
            </a:extLst>
          </p:cNvPr>
          <p:cNvSpPr/>
          <p:nvPr/>
        </p:nvSpPr>
        <p:spPr>
          <a:xfrm>
            <a:off x="1588" y="1582057"/>
            <a:ext cx="12188825" cy="465908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2F56320-9B1C-486C-8430-B86E24C1CC2B}"/>
              </a:ext>
            </a:extLst>
          </p:cNvPr>
          <p:cNvSpPr txBox="1"/>
          <p:nvPr/>
        </p:nvSpPr>
        <p:spPr>
          <a:xfrm>
            <a:off x="655321" y="1136049"/>
            <a:ext cx="11471564" cy="49552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Add a new CatalogService.js file next to the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const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cds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require('@sap/</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cds'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module.exports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srv</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console.log(`service name ${srv.name}`);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srv.after</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READ','Courses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(records)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///console.log(records);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const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newRecords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records.forEach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(element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if(</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element.method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element.course_name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"[discount]" +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element.course_name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newRecords.push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JSON.parse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JSON.stringify</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console.log(</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newRecords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return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newRecords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3256FC9E-CDC9-4745-A442-8AED90E81A55}"/>
              </a:ext>
            </a:extLst>
          </p:cNvPr>
          <p:cNvSpPr>
            <a:spLocks noGrp="1"/>
          </p:cNvSpPr>
          <p:nvPr>
            <p:ph type="title"/>
          </p:nvPr>
        </p:nvSpPr>
        <p:spPr>
          <a:xfrm>
            <a:off x="655321" y="495335"/>
            <a:ext cx="10515600" cy="640714"/>
          </a:xfrm>
        </p:spPr>
        <p:txBody>
          <a:bodyPr>
            <a:normAutofit/>
          </a:bodyPr>
          <a:lstStyle/>
          <a:p>
            <a:r>
              <a:rPr lang="en-IN" dirty="0"/>
              <a:t>HANDS-ON GENERIC HANDLERS</a:t>
            </a:r>
          </a:p>
        </p:txBody>
      </p:sp>
    </p:spTree>
    <p:extLst>
      <p:ext uri="{BB962C8B-B14F-4D97-AF65-F5344CB8AC3E}">
        <p14:creationId xmlns:p14="http://schemas.microsoft.com/office/powerpoint/2010/main" val="748238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227068"/>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You can use debugging capabilities in BAS to check code line by line and explore properties at runtime.</a:t>
            </a:r>
          </a:p>
        </p:txBody>
      </p:sp>
      <p:sp>
        <p:nvSpPr>
          <p:cNvPr id="4" name="Title 3">
            <a:extLst>
              <a:ext uri="{FF2B5EF4-FFF2-40B4-BE49-F238E27FC236}">
                <a16:creationId xmlns:a16="http://schemas.microsoft.com/office/drawing/2014/main" id="{AD5AC916-6EFB-4F32-8EE0-D2D6336CA754}"/>
              </a:ext>
            </a:extLst>
          </p:cNvPr>
          <p:cNvSpPr>
            <a:spLocks noGrp="1"/>
          </p:cNvSpPr>
          <p:nvPr>
            <p:ph type="title"/>
          </p:nvPr>
        </p:nvSpPr>
        <p:spPr>
          <a:xfrm>
            <a:off x="655321" y="495335"/>
            <a:ext cx="10515600" cy="640714"/>
          </a:xfrm>
        </p:spPr>
        <p:txBody>
          <a:bodyPr>
            <a:normAutofit/>
          </a:bodyPr>
          <a:lstStyle/>
          <a:p>
            <a:r>
              <a:rPr lang="en-US" dirty="0"/>
              <a:t>DEBUGGING BAS AND HACKING TO CODE EXITS</a:t>
            </a:r>
            <a:endParaRPr lang="en-IN" dirty="0"/>
          </a:p>
        </p:txBody>
      </p:sp>
    </p:spTree>
    <p:extLst>
      <p:ext uri="{BB962C8B-B14F-4D97-AF65-F5344CB8AC3E}">
        <p14:creationId xmlns:p14="http://schemas.microsoft.com/office/powerpoint/2010/main" val="140429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868931" y="0"/>
            <a:ext cx="7601295" cy="6858000"/>
          </a:xfrm>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0040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3359B-206E-4150-8F60-79FF303040BE}"/>
              </a:ext>
            </a:extLst>
          </p:cNvPr>
          <p:cNvSpPr>
            <a:spLocks noGrp="1"/>
          </p:cNvSpPr>
          <p:nvPr>
            <p:ph type="title"/>
          </p:nvPr>
        </p:nvSpPr>
        <p:spPr>
          <a:xfrm>
            <a:off x="655321" y="495335"/>
            <a:ext cx="10515600" cy="640714"/>
          </a:xfrm>
        </p:spPr>
        <p:txBody>
          <a:bodyPr>
            <a:normAutofit/>
          </a:bodyPr>
          <a:lstStyle/>
          <a:p>
            <a:r>
              <a:rPr lang="en-US" dirty="0"/>
              <a:t>UNDERSTAND BASICS OF SAP UI5</a:t>
            </a:r>
            <a:endParaRPr lang="en-IN" dirty="0"/>
          </a:p>
        </p:txBody>
      </p:sp>
      <p:grpSp>
        <p:nvGrpSpPr>
          <p:cNvPr id="5" name="Group 4">
            <a:extLst>
              <a:ext uri="{FF2B5EF4-FFF2-40B4-BE49-F238E27FC236}">
                <a16:creationId xmlns:a16="http://schemas.microsoft.com/office/drawing/2014/main" id="{9D9CD400-D251-4405-850F-DC4B8FDF54AE}"/>
              </a:ext>
            </a:extLst>
          </p:cNvPr>
          <p:cNvGrpSpPr/>
          <p:nvPr/>
        </p:nvGrpSpPr>
        <p:grpSpPr>
          <a:xfrm>
            <a:off x="3850520" y="1594542"/>
            <a:ext cx="6931416" cy="4424391"/>
            <a:chOff x="282279" y="1151941"/>
            <a:chExt cx="6386345" cy="4682328"/>
          </a:xfrm>
        </p:grpSpPr>
        <p:sp>
          <p:nvSpPr>
            <p:cNvPr id="6" name="Rectangle 5">
              <a:extLst>
                <a:ext uri="{FF2B5EF4-FFF2-40B4-BE49-F238E27FC236}">
                  <a16:creationId xmlns:a16="http://schemas.microsoft.com/office/drawing/2014/main" id="{BE7C7FE5-E67D-40CA-B010-9C4D51D1269C}"/>
                </a:ext>
              </a:extLst>
            </p:cNvPr>
            <p:cNvSpPr/>
            <p:nvPr/>
          </p:nvSpPr>
          <p:spPr>
            <a:xfrm>
              <a:off x="391211" y="1247242"/>
              <a:ext cx="6277413" cy="95315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sp>
          <p:nvSpPr>
            <p:cNvPr id="7" name="Rectangle 6">
              <a:extLst>
                <a:ext uri="{FF2B5EF4-FFF2-40B4-BE49-F238E27FC236}">
                  <a16:creationId xmlns:a16="http://schemas.microsoft.com/office/drawing/2014/main" id="{6BCB2667-FF4C-4F84-8FD0-15D1CB9C5B42}"/>
                </a:ext>
              </a:extLst>
            </p:cNvPr>
            <p:cNvSpPr/>
            <p:nvPr/>
          </p:nvSpPr>
          <p:spPr>
            <a:xfrm>
              <a:off x="391211" y="2458533"/>
              <a:ext cx="6277413" cy="95315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sp>
          <p:nvSpPr>
            <p:cNvPr id="8" name="Rectangle 7">
              <a:extLst>
                <a:ext uri="{FF2B5EF4-FFF2-40B4-BE49-F238E27FC236}">
                  <a16:creationId xmlns:a16="http://schemas.microsoft.com/office/drawing/2014/main" id="{73934328-35CF-4A6D-A798-0FE25709170E}"/>
                </a:ext>
              </a:extLst>
            </p:cNvPr>
            <p:cNvSpPr/>
            <p:nvPr/>
          </p:nvSpPr>
          <p:spPr>
            <a:xfrm>
              <a:off x="391211" y="3669823"/>
              <a:ext cx="6277413" cy="95315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sp>
          <p:nvSpPr>
            <p:cNvPr id="9" name="Rectangle 8">
              <a:extLst>
                <a:ext uri="{FF2B5EF4-FFF2-40B4-BE49-F238E27FC236}">
                  <a16:creationId xmlns:a16="http://schemas.microsoft.com/office/drawing/2014/main" id="{95AE2AE9-FD26-42B3-AECC-8777B96340B9}"/>
                </a:ext>
              </a:extLst>
            </p:cNvPr>
            <p:cNvSpPr/>
            <p:nvPr/>
          </p:nvSpPr>
          <p:spPr>
            <a:xfrm>
              <a:off x="391211" y="4881114"/>
              <a:ext cx="6277413" cy="95315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nvGrpSpPr>
            <p:cNvPr id="10" name="Group 9">
              <a:extLst>
                <a:ext uri="{FF2B5EF4-FFF2-40B4-BE49-F238E27FC236}">
                  <a16:creationId xmlns:a16="http://schemas.microsoft.com/office/drawing/2014/main" id="{B8F75680-26C7-4C79-81A4-D1E7BFCC845B}"/>
                </a:ext>
              </a:extLst>
            </p:cNvPr>
            <p:cNvGrpSpPr/>
            <p:nvPr/>
          </p:nvGrpSpPr>
          <p:grpSpPr>
            <a:xfrm>
              <a:off x="282279" y="1151941"/>
              <a:ext cx="6290816" cy="953155"/>
              <a:chOff x="3925455" y="1191491"/>
              <a:chExt cx="6400799" cy="969818"/>
            </a:xfrm>
          </p:grpSpPr>
          <p:sp>
            <p:nvSpPr>
              <p:cNvPr id="26" name="Rectangle 25">
                <a:extLst>
                  <a:ext uri="{FF2B5EF4-FFF2-40B4-BE49-F238E27FC236}">
                    <a16:creationId xmlns:a16="http://schemas.microsoft.com/office/drawing/2014/main" id="{B796EFBD-8AD9-47C3-9CC9-A61BAD83F153}"/>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nvGrpSpPr>
              <p:cNvPr id="27" name="Group 26">
                <a:extLst>
                  <a:ext uri="{FF2B5EF4-FFF2-40B4-BE49-F238E27FC236}">
                    <a16:creationId xmlns:a16="http://schemas.microsoft.com/office/drawing/2014/main" id="{FF562F0A-1116-4FCA-BA3C-FC207675FB74}"/>
                  </a:ext>
                </a:extLst>
              </p:cNvPr>
              <p:cNvGrpSpPr/>
              <p:nvPr/>
            </p:nvGrpSpPr>
            <p:grpSpPr>
              <a:xfrm>
                <a:off x="3925455" y="1191491"/>
                <a:ext cx="1178646" cy="969818"/>
                <a:chOff x="3925455" y="1191491"/>
                <a:chExt cx="1178646" cy="969818"/>
              </a:xfrm>
            </p:grpSpPr>
            <p:sp>
              <p:nvSpPr>
                <p:cNvPr id="28" name="Rectangle 27">
                  <a:extLst>
                    <a:ext uri="{FF2B5EF4-FFF2-40B4-BE49-F238E27FC236}">
                      <a16:creationId xmlns:a16="http://schemas.microsoft.com/office/drawing/2014/main" id="{D019DA4E-1BD2-4C6E-8CEE-7271B86CC631}"/>
                    </a:ext>
                  </a:extLst>
                </p:cNvPr>
                <p:cNvSpPr/>
                <p:nvPr/>
              </p:nvSpPr>
              <p:spPr>
                <a:xfrm>
                  <a:off x="3925455" y="1191491"/>
                  <a:ext cx="969818" cy="969818"/>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r>
                    <a:rPr lang="en-US" sz="3255" b="1" dirty="0">
                      <a:solidFill>
                        <a:srgbClr val="FFFFFF"/>
                      </a:solidFill>
                      <a:effectLst>
                        <a:outerShdw blurRad="38100" dist="38100" dir="2700000" algn="tl">
                          <a:srgbClr val="000000">
                            <a:alpha val="43137"/>
                          </a:srgbClr>
                        </a:outerShdw>
                      </a:effectLst>
                      <a:latin typeface="Arial"/>
                    </a:rPr>
                    <a:t>01</a:t>
                  </a:r>
                </a:p>
              </p:txBody>
            </p:sp>
            <p:sp>
              <p:nvSpPr>
                <p:cNvPr id="29" name="Isosceles Triangle 28">
                  <a:extLst>
                    <a:ext uri="{FF2B5EF4-FFF2-40B4-BE49-F238E27FC236}">
                      <a16:creationId xmlns:a16="http://schemas.microsoft.com/office/drawing/2014/main" id="{63B437A5-6EA5-4202-B5D8-2249C67E836A}"/>
                    </a:ext>
                  </a:extLst>
                </p:cNvPr>
                <p:cNvSpPr/>
                <p:nvPr/>
              </p:nvSpPr>
              <p:spPr>
                <a:xfrm rot="5400000">
                  <a:off x="4803124" y="1537059"/>
                  <a:ext cx="323272" cy="278683"/>
                </a:xfrm>
                <a:prstGeom prst="triangle">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grpSp>
        <p:grpSp>
          <p:nvGrpSpPr>
            <p:cNvPr id="11" name="Group 10">
              <a:extLst>
                <a:ext uri="{FF2B5EF4-FFF2-40B4-BE49-F238E27FC236}">
                  <a16:creationId xmlns:a16="http://schemas.microsoft.com/office/drawing/2014/main" id="{9413426F-A3BC-4065-A8D4-ED4BA4C49B6A}"/>
                </a:ext>
              </a:extLst>
            </p:cNvPr>
            <p:cNvGrpSpPr/>
            <p:nvPr/>
          </p:nvGrpSpPr>
          <p:grpSpPr>
            <a:xfrm>
              <a:off x="282279" y="2363156"/>
              <a:ext cx="6290816" cy="953155"/>
              <a:chOff x="3925455" y="1191491"/>
              <a:chExt cx="6400799" cy="969818"/>
            </a:xfrm>
          </p:grpSpPr>
          <p:sp>
            <p:nvSpPr>
              <p:cNvPr id="22" name="Rectangle 21">
                <a:extLst>
                  <a:ext uri="{FF2B5EF4-FFF2-40B4-BE49-F238E27FC236}">
                    <a16:creationId xmlns:a16="http://schemas.microsoft.com/office/drawing/2014/main" id="{8C4D26E6-269C-4ABD-9AE6-74B3ADB938E3}"/>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nvGrpSpPr>
              <p:cNvPr id="23" name="Group 22">
                <a:extLst>
                  <a:ext uri="{FF2B5EF4-FFF2-40B4-BE49-F238E27FC236}">
                    <a16:creationId xmlns:a16="http://schemas.microsoft.com/office/drawing/2014/main" id="{F858327C-178E-462E-A7A1-04167F774D2C}"/>
                  </a:ext>
                </a:extLst>
              </p:cNvPr>
              <p:cNvGrpSpPr/>
              <p:nvPr/>
            </p:nvGrpSpPr>
            <p:grpSpPr>
              <a:xfrm>
                <a:off x="3925455" y="1191491"/>
                <a:ext cx="1178646" cy="969818"/>
                <a:chOff x="3925455" y="1191491"/>
                <a:chExt cx="1178646" cy="969818"/>
              </a:xfrm>
            </p:grpSpPr>
            <p:sp>
              <p:nvSpPr>
                <p:cNvPr id="24" name="Rectangle 23">
                  <a:extLst>
                    <a:ext uri="{FF2B5EF4-FFF2-40B4-BE49-F238E27FC236}">
                      <a16:creationId xmlns:a16="http://schemas.microsoft.com/office/drawing/2014/main" id="{D6E6E628-A599-4650-B6F0-41EEF9F14DAB}"/>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r>
                    <a:rPr lang="en-US" sz="3255" b="1" dirty="0">
                      <a:solidFill>
                        <a:srgbClr val="FFFFFF"/>
                      </a:solidFill>
                      <a:effectLst>
                        <a:outerShdw blurRad="38100" dist="38100" dir="2700000" algn="tl">
                          <a:srgbClr val="000000">
                            <a:alpha val="43137"/>
                          </a:srgbClr>
                        </a:outerShdw>
                      </a:effectLst>
                      <a:latin typeface="Arial"/>
                    </a:rPr>
                    <a:t>02</a:t>
                  </a:r>
                </a:p>
              </p:txBody>
            </p:sp>
            <p:sp>
              <p:nvSpPr>
                <p:cNvPr id="25" name="Isosceles Triangle 24">
                  <a:extLst>
                    <a:ext uri="{FF2B5EF4-FFF2-40B4-BE49-F238E27FC236}">
                      <a16:creationId xmlns:a16="http://schemas.microsoft.com/office/drawing/2014/main" id="{810677A4-98A5-424E-A733-C508D767A50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grpSp>
        <p:grpSp>
          <p:nvGrpSpPr>
            <p:cNvPr id="12" name="Group 11">
              <a:extLst>
                <a:ext uri="{FF2B5EF4-FFF2-40B4-BE49-F238E27FC236}">
                  <a16:creationId xmlns:a16="http://schemas.microsoft.com/office/drawing/2014/main" id="{39F5139F-DB66-432F-A679-26A5BC2D8FA9}"/>
                </a:ext>
              </a:extLst>
            </p:cNvPr>
            <p:cNvGrpSpPr/>
            <p:nvPr/>
          </p:nvGrpSpPr>
          <p:grpSpPr>
            <a:xfrm>
              <a:off x="282279" y="3574372"/>
              <a:ext cx="6290816" cy="953155"/>
              <a:chOff x="3925455" y="1191491"/>
              <a:chExt cx="6400799" cy="969818"/>
            </a:xfrm>
          </p:grpSpPr>
          <p:sp>
            <p:nvSpPr>
              <p:cNvPr id="18" name="Rectangle 17">
                <a:extLst>
                  <a:ext uri="{FF2B5EF4-FFF2-40B4-BE49-F238E27FC236}">
                    <a16:creationId xmlns:a16="http://schemas.microsoft.com/office/drawing/2014/main" id="{483C71A7-4DE2-45AA-9D0E-8FDA1EF7D96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nvGrpSpPr>
              <p:cNvPr id="19" name="Group 18">
                <a:extLst>
                  <a:ext uri="{FF2B5EF4-FFF2-40B4-BE49-F238E27FC236}">
                    <a16:creationId xmlns:a16="http://schemas.microsoft.com/office/drawing/2014/main" id="{8BEB7A4C-582C-4079-8B84-8885E56997D6}"/>
                  </a:ext>
                </a:extLst>
              </p:cNvPr>
              <p:cNvGrpSpPr/>
              <p:nvPr/>
            </p:nvGrpSpPr>
            <p:grpSpPr>
              <a:xfrm>
                <a:off x="3925455" y="1191491"/>
                <a:ext cx="1178646" cy="969818"/>
                <a:chOff x="3925455" y="1191491"/>
                <a:chExt cx="1178646" cy="969818"/>
              </a:xfrm>
            </p:grpSpPr>
            <p:sp>
              <p:nvSpPr>
                <p:cNvPr id="20" name="Rectangle 19">
                  <a:extLst>
                    <a:ext uri="{FF2B5EF4-FFF2-40B4-BE49-F238E27FC236}">
                      <a16:creationId xmlns:a16="http://schemas.microsoft.com/office/drawing/2014/main" id="{24C780AD-A799-4B26-95BC-9BDC570B764E}"/>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r>
                    <a:rPr lang="en-US" sz="3255" b="1" dirty="0">
                      <a:solidFill>
                        <a:srgbClr val="FFFFFF"/>
                      </a:solidFill>
                      <a:effectLst>
                        <a:outerShdw blurRad="38100" dist="38100" dir="2700000" algn="tl">
                          <a:srgbClr val="000000">
                            <a:alpha val="43137"/>
                          </a:srgbClr>
                        </a:outerShdw>
                      </a:effectLst>
                      <a:latin typeface="Arial"/>
                    </a:rPr>
                    <a:t>03</a:t>
                  </a:r>
                </a:p>
              </p:txBody>
            </p:sp>
            <p:sp>
              <p:nvSpPr>
                <p:cNvPr id="21" name="Isosceles Triangle 20">
                  <a:extLst>
                    <a:ext uri="{FF2B5EF4-FFF2-40B4-BE49-F238E27FC236}">
                      <a16:creationId xmlns:a16="http://schemas.microsoft.com/office/drawing/2014/main" id="{7927094C-D4D1-4F94-860B-0978844937C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grpSp>
        <p:grpSp>
          <p:nvGrpSpPr>
            <p:cNvPr id="13" name="Group 12">
              <a:extLst>
                <a:ext uri="{FF2B5EF4-FFF2-40B4-BE49-F238E27FC236}">
                  <a16:creationId xmlns:a16="http://schemas.microsoft.com/office/drawing/2014/main" id="{E113FEF9-246F-44E8-907E-9ACFEEEEDA8F}"/>
                </a:ext>
              </a:extLst>
            </p:cNvPr>
            <p:cNvGrpSpPr/>
            <p:nvPr/>
          </p:nvGrpSpPr>
          <p:grpSpPr>
            <a:xfrm>
              <a:off x="282279" y="4785586"/>
              <a:ext cx="6290816" cy="953155"/>
              <a:chOff x="3925455" y="1191491"/>
              <a:chExt cx="6400799" cy="969818"/>
            </a:xfrm>
          </p:grpSpPr>
          <p:sp>
            <p:nvSpPr>
              <p:cNvPr id="14" name="Rectangle 13">
                <a:extLst>
                  <a:ext uri="{FF2B5EF4-FFF2-40B4-BE49-F238E27FC236}">
                    <a16:creationId xmlns:a16="http://schemas.microsoft.com/office/drawing/2014/main" id="{8F8C03C4-B2BD-4660-A1CB-447650C4FBD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nvGrpSpPr>
              <p:cNvPr id="15" name="Group 14">
                <a:extLst>
                  <a:ext uri="{FF2B5EF4-FFF2-40B4-BE49-F238E27FC236}">
                    <a16:creationId xmlns:a16="http://schemas.microsoft.com/office/drawing/2014/main" id="{61E2044F-703D-4BE1-8013-5A6FD4D2EDE4}"/>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2F69AB6A-6A03-4A0B-9B3C-84BF8FC2D29B}"/>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r>
                    <a:rPr lang="en-US" sz="3255" b="1" dirty="0">
                      <a:solidFill>
                        <a:srgbClr val="FFFFFF"/>
                      </a:solidFill>
                      <a:effectLst>
                        <a:outerShdw blurRad="38100" dist="38100" dir="2700000" algn="tl">
                          <a:srgbClr val="000000">
                            <a:alpha val="43137"/>
                          </a:srgbClr>
                        </a:outerShdw>
                      </a:effectLst>
                      <a:latin typeface="Arial"/>
                    </a:rPr>
                    <a:t>04</a:t>
                  </a:r>
                </a:p>
              </p:txBody>
            </p:sp>
            <p:sp>
              <p:nvSpPr>
                <p:cNvPr id="17" name="Isosceles Triangle 16">
                  <a:extLst>
                    <a:ext uri="{FF2B5EF4-FFF2-40B4-BE49-F238E27FC236}">
                      <a16:creationId xmlns:a16="http://schemas.microsoft.com/office/drawing/2014/main" id="{086D390B-C602-48F0-AADE-B7E1679E0372}"/>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019" tIns="31010" rIns="62019" bIns="31010" numCol="1" spcCol="0" rtlCol="0" fromWordArt="0" anchor="ctr" anchorCtr="0" forceAA="0" compatLnSpc="1">
                  <a:prstTxWarp prst="textNoShape">
                    <a:avLst/>
                  </a:prstTxWarp>
                  <a:noAutofit/>
                </a:bodyPr>
                <a:lstStyle/>
                <a:p>
                  <a:pPr algn="ctr" defTabSz="910674" fontAlgn="base">
                    <a:spcBef>
                      <a:spcPct val="0"/>
                    </a:spcBef>
                    <a:spcAft>
                      <a:spcPct val="0"/>
                    </a:spcAft>
                    <a:defRPr/>
                  </a:pPr>
                  <a:endParaRPr lang="en-US" sz="1221" dirty="0">
                    <a:solidFill>
                      <a:srgbClr val="000000"/>
                    </a:solidFill>
                    <a:latin typeface="Arial"/>
                  </a:endParaRPr>
                </a:p>
              </p:txBody>
            </p:sp>
          </p:grpSp>
        </p:grpSp>
      </p:grpSp>
      <p:grpSp>
        <p:nvGrpSpPr>
          <p:cNvPr id="30" name="Group 29">
            <a:extLst>
              <a:ext uri="{FF2B5EF4-FFF2-40B4-BE49-F238E27FC236}">
                <a16:creationId xmlns:a16="http://schemas.microsoft.com/office/drawing/2014/main" id="{008C1ADD-75C8-4B61-9A97-A99CC40C1B82}"/>
              </a:ext>
            </a:extLst>
          </p:cNvPr>
          <p:cNvGrpSpPr/>
          <p:nvPr/>
        </p:nvGrpSpPr>
        <p:grpSpPr>
          <a:xfrm>
            <a:off x="829492" y="1326020"/>
            <a:ext cx="2343971" cy="4758709"/>
            <a:chOff x="829492" y="1326020"/>
            <a:chExt cx="2343971" cy="4758709"/>
          </a:xfrm>
        </p:grpSpPr>
        <p:sp>
          <p:nvSpPr>
            <p:cNvPr id="31" name="Rectangle 30">
              <a:extLst>
                <a:ext uri="{FF2B5EF4-FFF2-40B4-BE49-F238E27FC236}">
                  <a16:creationId xmlns:a16="http://schemas.microsoft.com/office/drawing/2014/main" id="{60CDA693-5DE8-4841-991A-31A0F616CA9F}"/>
                </a:ext>
              </a:extLst>
            </p:cNvPr>
            <p:cNvSpPr/>
            <p:nvPr/>
          </p:nvSpPr>
          <p:spPr>
            <a:xfrm>
              <a:off x="829492" y="1326020"/>
              <a:ext cx="2343971" cy="4758709"/>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32" name="TextBox 31">
              <a:extLst>
                <a:ext uri="{FF2B5EF4-FFF2-40B4-BE49-F238E27FC236}">
                  <a16:creationId xmlns:a16="http://schemas.microsoft.com/office/drawing/2014/main" id="{CC4E3269-5EC2-4FAF-8CEB-FBF48CFDEFB9}"/>
                </a:ext>
              </a:extLst>
            </p:cNvPr>
            <p:cNvSpPr txBox="1"/>
            <p:nvPr/>
          </p:nvSpPr>
          <p:spPr>
            <a:xfrm>
              <a:off x="1057694" y="1966437"/>
              <a:ext cx="1979420" cy="34778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SAP UI5 is SAP’s new UI technology. Using this framework we can build web applications which can run on any device, any platform, any browser.</a:t>
              </a:r>
            </a:p>
          </p:txBody>
        </p:sp>
      </p:grpSp>
      <p:sp>
        <p:nvSpPr>
          <p:cNvPr id="3" name="TextBox 2">
            <a:extLst>
              <a:ext uri="{FF2B5EF4-FFF2-40B4-BE49-F238E27FC236}">
                <a16:creationId xmlns:a16="http://schemas.microsoft.com/office/drawing/2014/main" id="{E2F56320-9B1C-486C-8430-B86E24C1CC2B}"/>
              </a:ext>
            </a:extLst>
          </p:cNvPr>
          <p:cNvSpPr txBox="1"/>
          <p:nvPr/>
        </p:nvSpPr>
        <p:spPr>
          <a:xfrm>
            <a:off x="5244586" y="1862991"/>
            <a:ext cx="5171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SAP UI5 is a framework</a:t>
            </a:r>
          </a:p>
        </p:txBody>
      </p:sp>
      <p:sp>
        <p:nvSpPr>
          <p:cNvPr id="35" name="TextBox 34">
            <a:extLst>
              <a:ext uri="{FF2B5EF4-FFF2-40B4-BE49-F238E27FC236}">
                <a16:creationId xmlns:a16="http://schemas.microsoft.com/office/drawing/2014/main" id="{C6EB7B4F-848C-4BC1-A630-52782C709D52}"/>
              </a:ext>
            </a:extLst>
          </p:cNvPr>
          <p:cNvSpPr txBox="1"/>
          <p:nvPr/>
        </p:nvSpPr>
        <p:spPr>
          <a:xfrm>
            <a:off x="5244586" y="2805405"/>
            <a:ext cx="5171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framework is a collection of libraries e.g.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sap.m</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sap.ui.layout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TextBox 35">
            <a:extLst>
              <a:ext uri="{FF2B5EF4-FFF2-40B4-BE49-F238E27FC236}">
                <a16:creationId xmlns:a16="http://schemas.microsoft.com/office/drawing/2014/main" id="{8F472B53-01C5-4DBB-8018-E209BCB0DD48}"/>
              </a:ext>
            </a:extLst>
          </p:cNvPr>
          <p:cNvSpPr txBox="1"/>
          <p:nvPr/>
        </p:nvSpPr>
        <p:spPr>
          <a:xfrm>
            <a:off x="5244586" y="3980569"/>
            <a:ext cx="5171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Each library is a collection of Classes e.g. Button, Input, Table, List, Select,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CheckBox</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
        <p:nvSpPr>
          <p:cNvPr id="37" name="TextBox 36">
            <a:extLst>
              <a:ext uri="{FF2B5EF4-FFF2-40B4-BE49-F238E27FC236}">
                <a16:creationId xmlns:a16="http://schemas.microsoft.com/office/drawing/2014/main" id="{7A9E8B04-2484-4A9F-A82C-8A66A4EF96AF}"/>
              </a:ext>
            </a:extLst>
          </p:cNvPr>
          <p:cNvSpPr txBox="1"/>
          <p:nvPr/>
        </p:nvSpPr>
        <p:spPr>
          <a:xfrm>
            <a:off x="5244586" y="5115092"/>
            <a:ext cx="5171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Each class is a collection of attributes, methods and events e.g. text,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getText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press</a:t>
            </a:r>
          </a:p>
        </p:txBody>
      </p:sp>
    </p:spTree>
    <p:extLst>
      <p:ext uri="{BB962C8B-B14F-4D97-AF65-F5344CB8AC3E}">
        <p14:creationId xmlns:p14="http://schemas.microsoft.com/office/powerpoint/2010/main" val="325660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46021957-B4A8-4A0B-A7F3-2D9EB10B1C01}"/>
              </a:ext>
            </a:extLst>
          </p:cNvPr>
          <p:cNvCxnSpPr>
            <a:cxnSpLocks/>
            <a:stCxn id="5" idx="0"/>
            <a:endCxn id="4" idx="1"/>
          </p:cNvCxnSpPr>
          <p:nvPr/>
        </p:nvCxnSpPr>
        <p:spPr>
          <a:xfrm rot="5400000" flipH="1" flipV="1">
            <a:off x="2434207" y="1943121"/>
            <a:ext cx="1800200" cy="25496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65EB438-507A-4002-95A8-8DEC877F0C80}"/>
              </a:ext>
            </a:extLst>
          </p:cNvPr>
          <p:cNvGrpSpPr/>
          <p:nvPr/>
        </p:nvGrpSpPr>
        <p:grpSpPr>
          <a:xfrm>
            <a:off x="655321" y="1413251"/>
            <a:ext cx="10873208" cy="4031497"/>
            <a:chOff x="549796" y="1156248"/>
            <a:chExt cx="10873208" cy="4031497"/>
          </a:xfrm>
        </p:grpSpPr>
        <p:sp>
          <p:nvSpPr>
            <p:cNvPr id="4" name="Rectangle 3">
              <a:extLst>
                <a:ext uri="{FF2B5EF4-FFF2-40B4-BE49-F238E27FC236}">
                  <a16:creationId xmlns:a16="http://schemas.microsoft.com/office/drawing/2014/main" id="{25959723-9053-4943-84DF-869D099C651B}"/>
                </a:ext>
              </a:extLst>
            </p:cNvPr>
            <p:cNvSpPr/>
            <p:nvPr/>
          </p:nvSpPr>
          <p:spPr>
            <a:xfrm>
              <a:off x="4503612" y="1412776"/>
              <a:ext cx="2808312" cy="129614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Controller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Processing - Logic</a:t>
              </a:r>
            </a:p>
          </p:txBody>
        </p:sp>
        <p:sp>
          <p:nvSpPr>
            <p:cNvPr id="5" name="Rectangle 4">
              <a:extLst>
                <a:ext uri="{FF2B5EF4-FFF2-40B4-BE49-F238E27FC236}">
                  <a16:creationId xmlns:a16="http://schemas.microsoft.com/office/drawing/2014/main" id="{E1DEB576-166D-460B-BE04-B4223D249F78}"/>
                </a:ext>
              </a:extLst>
            </p:cNvPr>
            <p:cNvSpPr/>
            <p:nvPr/>
          </p:nvSpPr>
          <p:spPr>
            <a:xfrm>
              <a:off x="549796" y="3861048"/>
              <a:ext cx="2808312" cy="129614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View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I/O – what will user see</a:t>
              </a:r>
            </a:p>
          </p:txBody>
        </p:sp>
        <p:sp>
          <p:nvSpPr>
            <p:cNvPr id="6" name="Rectangle 5">
              <a:extLst>
                <a:ext uri="{FF2B5EF4-FFF2-40B4-BE49-F238E27FC236}">
                  <a16:creationId xmlns:a16="http://schemas.microsoft.com/office/drawing/2014/main" id="{9047ED0C-5166-4D53-A234-1EAFF3EADE9C}"/>
                </a:ext>
              </a:extLst>
            </p:cNvPr>
            <p:cNvSpPr/>
            <p:nvPr/>
          </p:nvSpPr>
          <p:spPr>
            <a:xfrm>
              <a:off x="8614692" y="3891601"/>
              <a:ext cx="2808312" cy="129614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a:t>
              </a:r>
            </a:p>
          </p:txBody>
        </p:sp>
        <p:sp>
          <p:nvSpPr>
            <p:cNvPr id="8" name="Rectangle: Rounded Corners 7">
              <a:extLst>
                <a:ext uri="{FF2B5EF4-FFF2-40B4-BE49-F238E27FC236}">
                  <a16:creationId xmlns:a16="http://schemas.microsoft.com/office/drawing/2014/main" id="{3D26CF17-9D95-463F-A3D2-86006164B13E}"/>
                </a:ext>
              </a:extLst>
            </p:cNvPr>
            <p:cNvSpPr/>
            <p:nvPr/>
          </p:nvSpPr>
          <p:spPr>
            <a:xfrm>
              <a:off x="2523392" y="3675577"/>
              <a:ext cx="1440160" cy="432048"/>
            </a:xfrm>
            <a:prstGeom prst="roundRect">
              <a:avLst/>
            </a:prstGeom>
            <a:solidFill>
              <a:schemeClr val="accent3"/>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Button</a:t>
              </a:r>
            </a:p>
          </p:txBody>
        </p:sp>
        <p:sp>
          <p:nvSpPr>
            <p:cNvPr id="9" name="Rectangle 8">
              <a:extLst>
                <a:ext uri="{FF2B5EF4-FFF2-40B4-BE49-F238E27FC236}">
                  <a16:creationId xmlns:a16="http://schemas.microsoft.com/office/drawing/2014/main" id="{CB2FEDE5-DF1F-4CFA-9158-412DE69CAD10}"/>
                </a:ext>
              </a:extLst>
            </p:cNvPr>
            <p:cNvSpPr/>
            <p:nvPr/>
          </p:nvSpPr>
          <p:spPr>
            <a:xfrm>
              <a:off x="6289122" y="1156248"/>
              <a:ext cx="1584176" cy="513055"/>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{what}</a:t>
              </a:r>
            </a:p>
          </p:txBody>
        </p:sp>
      </p:grpSp>
      <p:cxnSp>
        <p:nvCxnSpPr>
          <p:cNvPr id="10" name="Connector: Elbow 9">
            <a:extLst>
              <a:ext uri="{FF2B5EF4-FFF2-40B4-BE49-F238E27FC236}">
                <a16:creationId xmlns:a16="http://schemas.microsoft.com/office/drawing/2014/main" id="{6301B29D-D705-481D-A211-E3F4BCA4AC21}"/>
              </a:ext>
            </a:extLst>
          </p:cNvPr>
          <p:cNvCxnSpPr>
            <a:stCxn id="4" idx="3"/>
            <a:endCxn id="6" idx="0"/>
          </p:cNvCxnSpPr>
          <p:nvPr/>
        </p:nvCxnSpPr>
        <p:spPr>
          <a:xfrm>
            <a:off x="7417449" y="2317851"/>
            <a:ext cx="2706924" cy="18307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97158A9-A2EB-4976-ABBD-079B6E895EC6}"/>
              </a:ext>
            </a:extLst>
          </p:cNvPr>
          <p:cNvSpPr>
            <a:spLocks noGrp="1"/>
          </p:cNvSpPr>
          <p:nvPr>
            <p:ph type="title"/>
          </p:nvPr>
        </p:nvSpPr>
        <p:spPr>
          <a:xfrm>
            <a:off x="655321" y="495335"/>
            <a:ext cx="10515600" cy="640714"/>
          </a:xfrm>
        </p:spPr>
        <p:txBody>
          <a:bodyPr>
            <a:normAutofit/>
          </a:bodyPr>
          <a:lstStyle/>
          <a:p>
            <a:r>
              <a:rPr lang="en-IN" dirty="0"/>
              <a:t>MVC ARCHITECTURE</a:t>
            </a:r>
          </a:p>
        </p:txBody>
      </p:sp>
    </p:spTree>
    <p:extLst>
      <p:ext uri="{BB962C8B-B14F-4D97-AF65-F5344CB8AC3E}">
        <p14:creationId xmlns:p14="http://schemas.microsoft.com/office/powerpoint/2010/main" val="179894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193F2A2C-E3FF-4E88-9112-BC154D8C2065}"/>
              </a:ext>
            </a:extLst>
          </p:cNvPr>
          <p:cNvCxnSpPr/>
          <p:nvPr/>
        </p:nvCxnSpPr>
        <p:spPr>
          <a:xfrm>
            <a:off x="4222204" y="2884294"/>
            <a:ext cx="42484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256D70-C96B-4745-8D64-19A512CDACFA}"/>
              </a:ext>
            </a:extLst>
          </p:cNvPr>
          <p:cNvCxnSpPr>
            <a:cxnSpLocks/>
          </p:cNvCxnSpPr>
          <p:nvPr/>
        </p:nvCxnSpPr>
        <p:spPr>
          <a:xfrm flipH="1">
            <a:off x="4222204" y="3820398"/>
            <a:ext cx="42484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73C5E64-1F71-4856-B115-45188C6EF650}"/>
              </a:ext>
            </a:extLst>
          </p:cNvPr>
          <p:cNvSpPr/>
          <p:nvPr/>
        </p:nvSpPr>
        <p:spPr>
          <a:xfrm>
            <a:off x="1485900" y="2596262"/>
            <a:ext cx="2736304"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Browser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(client)</a:t>
            </a:r>
          </a:p>
        </p:txBody>
      </p:sp>
      <p:sp>
        <p:nvSpPr>
          <p:cNvPr id="5" name="Smiley Face 4">
            <a:extLst>
              <a:ext uri="{FF2B5EF4-FFF2-40B4-BE49-F238E27FC236}">
                <a16:creationId xmlns:a16="http://schemas.microsoft.com/office/drawing/2014/main" id="{238884EA-6CCB-4CF0-B357-256EE8A52819}"/>
              </a:ext>
            </a:extLst>
          </p:cNvPr>
          <p:cNvSpPr/>
          <p:nvPr/>
        </p:nvSpPr>
        <p:spPr>
          <a:xfrm>
            <a:off x="553151" y="2992306"/>
            <a:ext cx="792088" cy="792088"/>
          </a:xfrm>
          <a:prstGeom prst="smileyFac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D456ECF3-8421-4255-BAC1-58B5A53D0897}"/>
              </a:ext>
            </a:extLst>
          </p:cNvPr>
          <p:cNvSpPr/>
          <p:nvPr/>
        </p:nvSpPr>
        <p:spPr>
          <a:xfrm>
            <a:off x="8470676" y="2596262"/>
            <a:ext cx="2736304"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Java, ABAP, .NET, Python</a:t>
            </a:r>
          </a:p>
        </p:txBody>
      </p:sp>
      <p:sp>
        <p:nvSpPr>
          <p:cNvPr id="8" name="TextBox 7">
            <a:extLst>
              <a:ext uri="{FF2B5EF4-FFF2-40B4-BE49-F238E27FC236}">
                <a16:creationId xmlns:a16="http://schemas.microsoft.com/office/drawing/2014/main" id="{F4CBECEB-8472-4B38-9C45-AAB0C070DF60}"/>
              </a:ext>
            </a:extLst>
          </p:cNvPr>
          <p:cNvSpPr txBox="1"/>
          <p:nvPr/>
        </p:nvSpPr>
        <p:spPr>
          <a:xfrm>
            <a:off x="5370977" y="2422629"/>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request</a:t>
            </a:r>
          </a:p>
        </p:txBody>
      </p:sp>
      <p:sp>
        <p:nvSpPr>
          <p:cNvPr id="10" name="TextBox 9">
            <a:extLst>
              <a:ext uri="{FF2B5EF4-FFF2-40B4-BE49-F238E27FC236}">
                <a16:creationId xmlns:a16="http://schemas.microsoft.com/office/drawing/2014/main" id="{4E379653-53CC-4EA8-8D70-4D2547C5F67B}"/>
              </a:ext>
            </a:extLst>
          </p:cNvPr>
          <p:cNvSpPr txBox="1"/>
          <p:nvPr/>
        </p:nvSpPr>
        <p:spPr>
          <a:xfrm>
            <a:off x="5370977" y="3900528"/>
            <a:ext cx="22322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response</a:t>
            </a:r>
          </a:p>
        </p:txBody>
      </p:sp>
      <p:cxnSp>
        <p:nvCxnSpPr>
          <p:cNvPr id="11" name="Straight Arrow Connector 10">
            <a:extLst>
              <a:ext uri="{FF2B5EF4-FFF2-40B4-BE49-F238E27FC236}">
                <a16:creationId xmlns:a16="http://schemas.microsoft.com/office/drawing/2014/main" id="{8AF1A404-9291-49B1-8CD1-DBF553D205A6}"/>
              </a:ext>
            </a:extLst>
          </p:cNvPr>
          <p:cNvCxnSpPr>
            <a:cxnSpLocks/>
          </p:cNvCxnSpPr>
          <p:nvPr/>
        </p:nvCxnSpPr>
        <p:spPr>
          <a:xfrm flipV="1">
            <a:off x="6487101" y="2092206"/>
            <a:ext cx="0"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FBDB001-EABB-498B-8D55-1BA3C140A32B}"/>
              </a:ext>
            </a:extLst>
          </p:cNvPr>
          <p:cNvSpPr txBox="1"/>
          <p:nvPr/>
        </p:nvSpPr>
        <p:spPr>
          <a:xfrm>
            <a:off x="4578889" y="1617767"/>
            <a:ext cx="38164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Header + Body(content)</a:t>
            </a:r>
          </a:p>
        </p:txBody>
      </p:sp>
      <p:sp>
        <p:nvSpPr>
          <p:cNvPr id="13" name="TextBox 12">
            <a:extLst>
              <a:ext uri="{FF2B5EF4-FFF2-40B4-BE49-F238E27FC236}">
                <a16:creationId xmlns:a16="http://schemas.microsoft.com/office/drawing/2014/main" id="{A41AAE2F-0143-44FD-AE8B-2055FB3AD37E}"/>
              </a:ext>
            </a:extLst>
          </p:cNvPr>
          <p:cNvSpPr txBox="1"/>
          <p:nvPr/>
        </p:nvSpPr>
        <p:spPr>
          <a:xfrm>
            <a:off x="4578889" y="4684194"/>
            <a:ext cx="38164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Header + Body(content)</a:t>
            </a:r>
          </a:p>
        </p:txBody>
      </p:sp>
      <p:cxnSp>
        <p:nvCxnSpPr>
          <p:cNvPr id="14" name="Straight Arrow Connector 13">
            <a:extLst>
              <a:ext uri="{FF2B5EF4-FFF2-40B4-BE49-F238E27FC236}">
                <a16:creationId xmlns:a16="http://schemas.microsoft.com/office/drawing/2014/main" id="{1780D192-7E00-4A8D-8CFB-6D9CC6CD74E4}"/>
              </a:ext>
            </a:extLst>
          </p:cNvPr>
          <p:cNvCxnSpPr>
            <a:cxnSpLocks/>
          </p:cNvCxnSpPr>
          <p:nvPr/>
        </p:nvCxnSpPr>
        <p:spPr>
          <a:xfrm flipH="1">
            <a:off x="6487101" y="4269860"/>
            <a:ext cx="0" cy="465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C1A924C5-B9F2-45F1-811D-B831F3C3F48E}"/>
              </a:ext>
            </a:extLst>
          </p:cNvPr>
          <p:cNvSpPr/>
          <p:nvPr/>
        </p:nvSpPr>
        <p:spPr>
          <a:xfrm>
            <a:off x="10861629" y="4360457"/>
            <a:ext cx="849407" cy="828093"/>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DB</a:t>
            </a:r>
          </a:p>
        </p:txBody>
      </p:sp>
      <p:cxnSp>
        <p:nvCxnSpPr>
          <p:cNvPr id="16" name="Connector: Elbow 15">
            <a:extLst>
              <a:ext uri="{FF2B5EF4-FFF2-40B4-BE49-F238E27FC236}">
                <a16:creationId xmlns:a16="http://schemas.microsoft.com/office/drawing/2014/main" id="{2DEC0DC7-8AC8-430C-8F13-E0822AECC93C}"/>
              </a:ext>
            </a:extLst>
          </p:cNvPr>
          <p:cNvCxnSpPr>
            <a:stCxn id="6" idx="2"/>
            <a:endCxn id="15" idx="2"/>
          </p:cNvCxnSpPr>
          <p:nvPr/>
        </p:nvCxnSpPr>
        <p:spPr>
          <a:xfrm rot="16200000" flipH="1">
            <a:off x="10053195" y="3966070"/>
            <a:ext cx="594066" cy="1022801"/>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D452977-50A8-4F32-B108-461FDB26BE14}"/>
              </a:ext>
            </a:extLst>
          </p:cNvPr>
          <p:cNvSpPr txBox="1"/>
          <p:nvPr/>
        </p:nvSpPr>
        <p:spPr>
          <a:xfrm>
            <a:off x="655321" y="4545123"/>
            <a:ext cx="590465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Header.</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RequestType</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GET – Just read data from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POST – Create new data inside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PUT – Update data inside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DELETE – Delete Data inside server</a:t>
            </a:r>
          </a:p>
        </p:txBody>
      </p:sp>
      <p:sp>
        <p:nvSpPr>
          <p:cNvPr id="18" name="Rectangle: Rounded Corners 17">
            <a:extLst>
              <a:ext uri="{FF2B5EF4-FFF2-40B4-BE49-F238E27FC236}">
                <a16:creationId xmlns:a16="http://schemas.microsoft.com/office/drawing/2014/main" id="{AF04DF71-29EF-4515-87F3-B70EDAD4CA68}"/>
              </a:ext>
            </a:extLst>
          </p:cNvPr>
          <p:cNvSpPr/>
          <p:nvPr/>
        </p:nvSpPr>
        <p:spPr>
          <a:xfrm>
            <a:off x="5623005" y="5214964"/>
            <a:ext cx="1728192" cy="106211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CRUD</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Create, Read, Update and Delete</a:t>
            </a:r>
          </a:p>
        </p:txBody>
      </p:sp>
      <p:sp>
        <p:nvSpPr>
          <p:cNvPr id="19" name="TextBox 18">
            <a:extLst>
              <a:ext uri="{FF2B5EF4-FFF2-40B4-BE49-F238E27FC236}">
                <a16:creationId xmlns:a16="http://schemas.microsoft.com/office/drawing/2014/main" id="{E05B8C66-1335-4FF5-A326-EBF98B107F38}"/>
              </a:ext>
            </a:extLst>
          </p:cNvPr>
          <p:cNvSpPr txBox="1"/>
          <p:nvPr/>
        </p:nvSpPr>
        <p:spPr>
          <a:xfrm>
            <a:off x="1369517" y="1340768"/>
            <a:ext cx="381642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Form submit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err="1">
                <a:ln>
                  <a:noFill/>
                </a:ln>
                <a:solidFill>
                  <a:prstClr val="black"/>
                </a:solidFill>
                <a:effectLst/>
                <a:uLnTx/>
                <a:uFillTx/>
                <a:latin typeface="Arial" panose="020B0604020202020204" pitchFamily="34" charset="0"/>
                <a:ea typeface="+mn-ea"/>
                <a:cs typeface="+mn-cs"/>
              </a:rPr>
              <a:t>HTTPObject</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 Request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Using AJAX</a:t>
            </a:r>
          </a:p>
        </p:txBody>
      </p:sp>
      <p:sp>
        <p:nvSpPr>
          <p:cNvPr id="3" name="Title 2">
            <a:extLst>
              <a:ext uri="{FF2B5EF4-FFF2-40B4-BE49-F238E27FC236}">
                <a16:creationId xmlns:a16="http://schemas.microsoft.com/office/drawing/2014/main" id="{9F3154AE-3E20-499A-8CAD-A5F68F978973}"/>
              </a:ext>
            </a:extLst>
          </p:cNvPr>
          <p:cNvSpPr>
            <a:spLocks noGrp="1"/>
          </p:cNvSpPr>
          <p:nvPr>
            <p:ph type="title"/>
          </p:nvPr>
        </p:nvSpPr>
        <p:spPr/>
        <p:txBody>
          <a:bodyPr>
            <a:normAutofit/>
          </a:bodyPr>
          <a:lstStyle/>
          <a:p>
            <a:r>
              <a:rPr lang="en-IN" dirty="0"/>
              <a:t>CLIENT-SERVER ARCHITECTURE</a:t>
            </a:r>
          </a:p>
        </p:txBody>
      </p:sp>
    </p:spTree>
    <p:extLst>
      <p:ext uri="{BB962C8B-B14F-4D97-AF65-F5344CB8AC3E}">
        <p14:creationId xmlns:p14="http://schemas.microsoft.com/office/powerpoint/2010/main" val="51736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320800"/>
            <a:ext cx="114715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 this tutorial, we will add an index.html file to bootstrap SAPUI5 and add project path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https://github.com/soyuztechnologies/capm2/blob/master/app/managestudents/webapp/index.html</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FBFC018F-F548-4226-B44E-72BED5E71BA8}"/>
              </a:ext>
            </a:extLst>
          </p:cNvPr>
          <p:cNvSpPr>
            <a:spLocks noGrp="1"/>
          </p:cNvSpPr>
          <p:nvPr>
            <p:ph type="title"/>
          </p:nvPr>
        </p:nvSpPr>
        <p:spPr>
          <a:xfrm>
            <a:off x="655321" y="495335"/>
            <a:ext cx="10515600" cy="640714"/>
          </a:xfrm>
        </p:spPr>
        <p:txBody>
          <a:bodyPr>
            <a:normAutofit/>
          </a:bodyPr>
          <a:lstStyle/>
          <a:p>
            <a:r>
              <a:rPr lang="en-US" dirty="0"/>
              <a:t>HANDS-ON ADDING FIRST SAP UI5 BOOTSTRAP AND LOADING APP</a:t>
            </a:r>
            <a:endParaRPr lang="en-IN" dirty="0"/>
          </a:p>
        </p:txBody>
      </p:sp>
    </p:spTree>
    <p:extLst>
      <p:ext uri="{BB962C8B-B14F-4D97-AF65-F5344CB8AC3E}">
        <p14:creationId xmlns:p14="http://schemas.microsoft.com/office/powerpoint/2010/main" val="1537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9">
            <a:extLst>
              <a:ext uri="{FF2B5EF4-FFF2-40B4-BE49-F238E27FC236}">
                <a16:creationId xmlns:a16="http://schemas.microsoft.com/office/drawing/2014/main" id="{41D6E06F-8CCA-468F-BA3F-15B9C39A0FF5}"/>
              </a:ext>
            </a:extLst>
          </p:cNvPr>
          <p:cNvSpPr/>
          <p:nvPr/>
        </p:nvSpPr>
        <p:spPr>
          <a:xfrm>
            <a:off x="0" y="1914126"/>
            <a:ext cx="12126885" cy="4036731"/>
          </a:xfrm>
          <a:prstGeom prst="roundRect">
            <a:avLst>
              <a:gd name="adj" fmla="val 579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2F56320-9B1C-486C-8430-B86E24C1CC2B}"/>
              </a:ext>
            </a:extLst>
          </p:cNvPr>
          <p:cNvSpPr txBox="1"/>
          <p:nvPr/>
        </p:nvSpPr>
        <p:spPr>
          <a:xfrm>
            <a:off x="655321" y="1228397"/>
            <a:ext cx="114715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An app which has a file named as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Component.js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is called Fiori Like App. What is the purpose?</a:t>
            </a:r>
          </a:p>
        </p:txBody>
      </p:sp>
      <p:sp>
        <p:nvSpPr>
          <p:cNvPr id="4" name="Title 3">
            <a:extLst>
              <a:ext uri="{FF2B5EF4-FFF2-40B4-BE49-F238E27FC236}">
                <a16:creationId xmlns:a16="http://schemas.microsoft.com/office/drawing/2014/main" id="{41049D00-DD5C-4ADF-9724-9B3B38D8AFD5}"/>
              </a:ext>
            </a:extLst>
          </p:cNvPr>
          <p:cNvSpPr>
            <a:spLocks noGrp="1"/>
          </p:cNvSpPr>
          <p:nvPr>
            <p:ph type="title"/>
          </p:nvPr>
        </p:nvSpPr>
        <p:spPr>
          <a:xfrm>
            <a:off x="655321" y="495335"/>
            <a:ext cx="10515600" cy="640714"/>
          </a:xfrm>
        </p:spPr>
        <p:txBody>
          <a:bodyPr>
            <a:normAutofit/>
          </a:bodyPr>
          <a:lstStyle/>
          <a:p>
            <a:r>
              <a:rPr lang="en-IN" dirty="0"/>
              <a:t>COMPONENT.JS</a:t>
            </a:r>
          </a:p>
        </p:txBody>
      </p:sp>
      <p:sp>
        <p:nvSpPr>
          <p:cNvPr id="5" name="TextBox 4">
            <a:extLst>
              <a:ext uri="{FF2B5EF4-FFF2-40B4-BE49-F238E27FC236}">
                <a16:creationId xmlns:a16="http://schemas.microsoft.com/office/drawing/2014/main" id="{603C6825-5BA0-4DED-9E48-5C11C2EE93C7}"/>
              </a:ext>
            </a:extLst>
          </p:cNvPr>
          <p:cNvSpPr txBox="1"/>
          <p:nvPr/>
        </p:nvSpPr>
        <p:spPr>
          <a:xfrm>
            <a:off x="655321" y="2224331"/>
            <a:ext cx="11471564"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Component JS wraps the functionality of the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fiori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app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It is the starting point of our app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We can integrate Fiori App with Launchpad (central page for all Fiori Apps) only when the app contains Component.js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It contains details about the app like title, description, id, version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All the models, dependencies, reusable JS and CSS, supported devices, themes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Supported SAP UI5 versions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Navigation between views along with View instantiation – Router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ABAP deployment URL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Which OData our app is talking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Other Component is this app dependent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Start of the app happens using component.js</a:t>
            </a:r>
          </a:p>
        </p:txBody>
      </p:sp>
    </p:spTree>
    <p:extLst>
      <p:ext uri="{BB962C8B-B14F-4D97-AF65-F5344CB8AC3E}">
        <p14:creationId xmlns:p14="http://schemas.microsoft.com/office/powerpoint/2010/main" val="9574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Imarticus</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Learning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Pvt.</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Ltd.</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D5BDBF-8BBD-456E-8083-7C88201EFA0A}"/>
              </a:ext>
            </a:extLst>
          </p:cNvPr>
          <p:cNvSpPr/>
          <p:nvPr/>
        </p:nvSpPr>
        <p:spPr>
          <a:xfrm>
            <a:off x="3670302" y="2163921"/>
            <a:ext cx="2376264" cy="2448272"/>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Component.js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manifest.json</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Rectangle 4">
            <a:extLst>
              <a:ext uri="{FF2B5EF4-FFF2-40B4-BE49-F238E27FC236}">
                <a16:creationId xmlns:a16="http://schemas.microsoft.com/office/drawing/2014/main" id="{3322047B-D6CF-4E21-9B58-D063334D039F}"/>
              </a:ext>
            </a:extLst>
          </p:cNvPr>
          <p:cNvSpPr/>
          <p:nvPr/>
        </p:nvSpPr>
        <p:spPr>
          <a:xfrm>
            <a:off x="6478614" y="2163921"/>
            <a:ext cx="1944216" cy="2448272"/>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App.view.xml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6" name="Arrow: Right 5">
            <a:extLst>
              <a:ext uri="{FF2B5EF4-FFF2-40B4-BE49-F238E27FC236}">
                <a16:creationId xmlns:a16="http://schemas.microsoft.com/office/drawing/2014/main" id="{80031577-BAE2-4AD8-997F-CD643987A9F9}"/>
              </a:ext>
            </a:extLst>
          </p:cNvPr>
          <p:cNvSpPr/>
          <p:nvPr/>
        </p:nvSpPr>
        <p:spPr>
          <a:xfrm>
            <a:off x="5830542" y="3432445"/>
            <a:ext cx="648072" cy="548640"/>
          </a:xfrm>
          <a:prstGeom prst="rightArrow">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Rectangle 6">
            <a:extLst>
              <a:ext uri="{FF2B5EF4-FFF2-40B4-BE49-F238E27FC236}">
                <a16:creationId xmlns:a16="http://schemas.microsoft.com/office/drawing/2014/main" id="{8C7AD7E3-715D-4C6A-A3A2-EA10A3CA9585}"/>
              </a:ext>
            </a:extLst>
          </p:cNvPr>
          <p:cNvSpPr/>
          <p:nvPr/>
        </p:nvSpPr>
        <p:spPr>
          <a:xfrm>
            <a:off x="6622630" y="3028997"/>
            <a:ext cx="1656184" cy="129614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Control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App,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SplitApp</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615A2FE5-815F-44C0-A0DC-876A7DBCCD4C}"/>
              </a:ext>
            </a:extLst>
          </p:cNvPr>
          <p:cNvSpPr/>
          <p:nvPr/>
        </p:nvSpPr>
        <p:spPr>
          <a:xfrm>
            <a:off x="9453702" y="2974501"/>
            <a:ext cx="2088232" cy="576064"/>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View 1</a:t>
            </a:r>
          </a:p>
        </p:txBody>
      </p:sp>
      <p:sp>
        <p:nvSpPr>
          <p:cNvPr id="9" name="Rectangle 8">
            <a:extLst>
              <a:ext uri="{FF2B5EF4-FFF2-40B4-BE49-F238E27FC236}">
                <a16:creationId xmlns:a16="http://schemas.microsoft.com/office/drawing/2014/main" id="{B0D8F29A-F3B0-4C33-BF67-BBC1FF7500A2}"/>
              </a:ext>
            </a:extLst>
          </p:cNvPr>
          <p:cNvSpPr/>
          <p:nvPr/>
        </p:nvSpPr>
        <p:spPr>
          <a:xfrm>
            <a:off x="9453702" y="3693053"/>
            <a:ext cx="2088232" cy="576064"/>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View 2</a:t>
            </a:r>
          </a:p>
        </p:txBody>
      </p:sp>
      <p:sp>
        <p:nvSpPr>
          <p:cNvPr id="10" name="Arrow: Left 9">
            <a:extLst>
              <a:ext uri="{FF2B5EF4-FFF2-40B4-BE49-F238E27FC236}">
                <a16:creationId xmlns:a16="http://schemas.microsoft.com/office/drawing/2014/main" id="{EAE0415E-CDF9-4FA5-9A80-03574FB961FE}"/>
              </a:ext>
            </a:extLst>
          </p:cNvPr>
          <p:cNvSpPr/>
          <p:nvPr/>
        </p:nvSpPr>
        <p:spPr>
          <a:xfrm>
            <a:off x="8278814" y="3028997"/>
            <a:ext cx="1174888" cy="432048"/>
          </a:xfrm>
          <a:prstGeom prst="leftArrow">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 name="Arrow: Left 10">
            <a:extLst>
              <a:ext uri="{FF2B5EF4-FFF2-40B4-BE49-F238E27FC236}">
                <a16:creationId xmlns:a16="http://schemas.microsoft.com/office/drawing/2014/main" id="{A8D007A6-64CB-4076-9E86-2119F7F3BA70}"/>
              </a:ext>
            </a:extLst>
          </p:cNvPr>
          <p:cNvSpPr/>
          <p:nvPr/>
        </p:nvSpPr>
        <p:spPr>
          <a:xfrm>
            <a:off x="8278814" y="3810037"/>
            <a:ext cx="1174888" cy="432048"/>
          </a:xfrm>
          <a:prstGeom prst="leftArrow">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2" name="Scroll: Vertical 11">
            <a:extLst>
              <a:ext uri="{FF2B5EF4-FFF2-40B4-BE49-F238E27FC236}">
                <a16:creationId xmlns:a16="http://schemas.microsoft.com/office/drawing/2014/main" id="{1372CF51-B051-4668-8FE5-6CF992337B25}"/>
              </a:ext>
            </a:extLst>
          </p:cNvPr>
          <p:cNvSpPr/>
          <p:nvPr/>
        </p:nvSpPr>
        <p:spPr>
          <a:xfrm>
            <a:off x="662578" y="2163921"/>
            <a:ext cx="2058376" cy="2448272"/>
          </a:xfrm>
          <a:prstGeom prst="verticalScroll">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Index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Test component</a:t>
            </a:r>
          </a:p>
        </p:txBody>
      </p:sp>
      <p:sp>
        <p:nvSpPr>
          <p:cNvPr id="13" name="Arrow: Right 12">
            <a:extLst>
              <a:ext uri="{FF2B5EF4-FFF2-40B4-BE49-F238E27FC236}">
                <a16:creationId xmlns:a16="http://schemas.microsoft.com/office/drawing/2014/main" id="{1BD0DF24-9262-4D06-9E7D-C86742ABE7AA}"/>
              </a:ext>
            </a:extLst>
          </p:cNvPr>
          <p:cNvSpPr/>
          <p:nvPr/>
        </p:nvSpPr>
        <p:spPr>
          <a:xfrm>
            <a:off x="2576938" y="3113737"/>
            <a:ext cx="1008112" cy="548640"/>
          </a:xfrm>
          <a:prstGeom prst="rightArrow">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Title 2">
            <a:extLst>
              <a:ext uri="{FF2B5EF4-FFF2-40B4-BE49-F238E27FC236}">
                <a16:creationId xmlns:a16="http://schemas.microsoft.com/office/drawing/2014/main" id="{09F806F9-9017-4EA7-972B-4FDB457E8BFD}"/>
              </a:ext>
            </a:extLst>
          </p:cNvPr>
          <p:cNvSpPr>
            <a:spLocks noGrp="1"/>
          </p:cNvSpPr>
          <p:nvPr>
            <p:ph type="title"/>
          </p:nvPr>
        </p:nvSpPr>
        <p:spPr/>
        <p:txBody>
          <a:bodyPr>
            <a:normAutofit/>
          </a:bodyPr>
          <a:lstStyle/>
          <a:p>
            <a:r>
              <a:rPr lang="en-IN" dirty="0"/>
              <a:t>APP STRUCTURE</a:t>
            </a:r>
          </a:p>
        </p:txBody>
      </p:sp>
    </p:spTree>
    <p:extLst>
      <p:ext uri="{BB962C8B-B14F-4D97-AF65-F5344CB8AC3E}">
        <p14:creationId xmlns:p14="http://schemas.microsoft.com/office/powerpoint/2010/main" val="2529931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0D8DCE-4645-4423-99E0-4B7637AD2E59}"/>
              </a:ext>
            </a:extLst>
          </p:cNvPr>
          <p:cNvSpPr/>
          <p:nvPr/>
        </p:nvSpPr>
        <p:spPr>
          <a:xfrm>
            <a:off x="1" y="1392300"/>
            <a:ext cx="4664180" cy="54657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3DD8B16-F017-4FA2-8E98-0508B865A106}"/>
              </a:ext>
            </a:extLst>
          </p:cNvPr>
          <p:cNvSpPr/>
          <p:nvPr/>
        </p:nvSpPr>
        <p:spPr>
          <a:xfrm>
            <a:off x="4664180" y="1392300"/>
            <a:ext cx="7527819" cy="369332"/>
          </a:xfrm>
          <a:prstGeom prst="rect">
            <a:avLst/>
          </a:prstGeom>
          <a:solidFill>
            <a:schemeClr val="tx2"/>
          </a:solidFill>
        </p:spPr>
        <p:txBody>
          <a:bodyPr wrap="square">
            <a:spAutoFit/>
          </a:bodyPr>
          <a:lstStyle/>
          <a:p>
            <a:pPr algn="ctr"/>
            <a:r>
              <a:rPr lang="en-US" dirty="0" err="1">
                <a:solidFill>
                  <a:schemeClr val="bg1"/>
                </a:solidFill>
              </a:rPr>
              <a:t>manifest.json</a:t>
            </a:r>
            <a:r>
              <a:rPr lang="en-US" dirty="0">
                <a:solidFill>
                  <a:schemeClr val="bg1"/>
                </a:solidFill>
              </a:rPr>
              <a:t> is also known as application descriptor file.</a:t>
            </a:r>
          </a:p>
        </p:txBody>
      </p:sp>
      <p:sp>
        <p:nvSpPr>
          <p:cNvPr id="3" name="TextBox 2">
            <a:extLst>
              <a:ext uri="{FF2B5EF4-FFF2-40B4-BE49-F238E27FC236}">
                <a16:creationId xmlns:a16="http://schemas.microsoft.com/office/drawing/2014/main" id="{E2F56320-9B1C-486C-8430-B86E24C1CC2B}"/>
              </a:ext>
            </a:extLst>
          </p:cNvPr>
          <p:cNvSpPr txBox="1"/>
          <p:nvPr/>
        </p:nvSpPr>
        <p:spPr>
          <a:xfrm>
            <a:off x="168383" y="1862993"/>
            <a:ext cx="4241594" cy="452431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Component.js should exist in the root directory of our app. (webapp)</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If we wish to have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manifest.json</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file also lives in same directory.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name of the file MUST be Component.js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file inherits from SAP Standard super-class called sap/</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ui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/core/</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UIComponent</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Will have 3 methods </a:t>
            </a:r>
            <a:r>
              <a:rPr kumimoji="0" lang="en-US"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init</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createContent</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destroy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Baseclass</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.prototype.</a:t>
            </a:r>
            <a:r>
              <a:rPr kumimoji="0" lang="en-US"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method</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.apply</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(this);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There is only and only one Component.js file allowed in an app.</a:t>
            </a:r>
          </a:p>
        </p:txBody>
      </p:sp>
      <p:grpSp>
        <p:nvGrpSpPr>
          <p:cNvPr id="9" name="Group 8">
            <a:extLst>
              <a:ext uri="{FF2B5EF4-FFF2-40B4-BE49-F238E27FC236}">
                <a16:creationId xmlns:a16="http://schemas.microsoft.com/office/drawing/2014/main" id="{56E31536-6323-4C7C-8FB9-7D315409866F}"/>
              </a:ext>
            </a:extLst>
          </p:cNvPr>
          <p:cNvGrpSpPr/>
          <p:nvPr/>
        </p:nvGrpSpPr>
        <p:grpSpPr>
          <a:xfrm>
            <a:off x="4918384" y="2018461"/>
            <a:ext cx="6652620" cy="4118288"/>
            <a:chOff x="4918384" y="2018461"/>
            <a:chExt cx="6652620" cy="4118288"/>
          </a:xfrm>
          <a:solidFill>
            <a:schemeClr val="accent3">
              <a:lumMod val="20000"/>
              <a:lumOff val="80000"/>
            </a:schemeClr>
          </a:solidFill>
        </p:grpSpPr>
        <p:sp>
          <p:nvSpPr>
            <p:cNvPr id="10" name="Freeform: Shape 9">
              <a:extLst>
                <a:ext uri="{FF2B5EF4-FFF2-40B4-BE49-F238E27FC236}">
                  <a16:creationId xmlns:a16="http://schemas.microsoft.com/office/drawing/2014/main" id="{756B8485-BD05-4F5D-831F-24DAB2540846}"/>
                </a:ext>
              </a:extLst>
            </p:cNvPr>
            <p:cNvSpPr/>
            <p:nvPr/>
          </p:nvSpPr>
          <p:spPr>
            <a:xfrm>
              <a:off x="4918384" y="2018461"/>
              <a:ext cx="3167914" cy="1900748"/>
            </a:xfrm>
            <a:custGeom>
              <a:avLst/>
              <a:gdLst>
                <a:gd name="connsiteX0" fmla="*/ 0 w 3167914"/>
                <a:gd name="connsiteY0" fmla="*/ 0 h 1900748"/>
                <a:gd name="connsiteX1" fmla="*/ 3167914 w 3167914"/>
                <a:gd name="connsiteY1" fmla="*/ 0 h 1900748"/>
                <a:gd name="connsiteX2" fmla="*/ 3167914 w 3167914"/>
                <a:gd name="connsiteY2" fmla="*/ 1900748 h 1900748"/>
                <a:gd name="connsiteX3" fmla="*/ 0 w 3167914"/>
                <a:gd name="connsiteY3" fmla="*/ 1900748 h 1900748"/>
                <a:gd name="connsiteX4" fmla="*/ 0 w 3167914"/>
                <a:gd name="connsiteY4" fmla="*/ 0 h 190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914" h="1900748">
                  <a:moveTo>
                    <a:pt x="0" y="0"/>
                  </a:moveTo>
                  <a:lnTo>
                    <a:pt x="3167914" y="0"/>
                  </a:lnTo>
                  <a:lnTo>
                    <a:pt x="3167914" y="1900748"/>
                  </a:lnTo>
                  <a:lnTo>
                    <a:pt x="0" y="1900748"/>
                  </a:lnTo>
                  <a:lnTo>
                    <a:pt x="0" y="0"/>
                  </a:lnTo>
                  <a:close/>
                </a:path>
              </a:pathLst>
            </a:custGeom>
            <a:grp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b="0" i="0" kern="1200" baseline="0" dirty="0">
                  <a:solidFill>
                    <a:schemeClr val="tx1"/>
                  </a:solidFill>
                </a:rPr>
                <a:t>Its is a gold standard and best practice for Fiori Apps. </a:t>
              </a:r>
              <a:endParaRPr lang="en-IN" kern="1200" dirty="0">
                <a:solidFill>
                  <a:schemeClr val="tx1"/>
                </a:solidFill>
              </a:endParaRPr>
            </a:p>
          </p:txBody>
        </p:sp>
        <p:sp>
          <p:nvSpPr>
            <p:cNvPr id="11" name="Freeform: Shape 10">
              <a:extLst>
                <a:ext uri="{FF2B5EF4-FFF2-40B4-BE49-F238E27FC236}">
                  <a16:creationId xmlns:a16="http://schemas.microsoft.com/office/drawing/2014/main" id="{020CA830-C41C-40B8-971B-A3CA038AF0BB}"/>
                </a:ext>
              </a:extLst>
            </p:cNvPr>
            <p:cNvSpPr/>
            <p:nvPr/>
          </p:nvSpPr>
          <p:spPr>
            <a:xfrm>
              <a:off x="8403090" y="2018461"/>
              <a:ext cx="3167914" cy="1900748"/>
            </a:xfrm>
            <a:custGeom>
              <a:avLst/>
              <a:gdLst>
                <a:gd name="connsiteX0" fmla="*/ 0 w 3167914"/>
                <a:gd name="connsiteY0" fmla="*/ 0 h 1900748"/>
                <a:gd name="connsiteX1" fmla="*/ 3167914 w 3167914"/>
                <a:gd name="connsiteY1" fmla="*/ 0 h 1900748"/>
                <a:gd name="connsiteX2" fmla="*/ 3167914 w 3167914"/>
                <a:gd name="connsiteY2" fmla="*/ 1900748 h 1900748"/>
                <a:gd name="connsiteX3" fmla="*/ 0 w 3167914"/>
                <a:gd name="connsiteY3" fmla="*/ 1900748 h 1900748"/>
                <a:gd name="connsiteX4" fmla="*/ 0 w 3167914"/>
                <a:gd name="connsiteY4" fmla="*/ 0 h 190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914" h="1900748">
                  <a:moveTo>
                    <a:pt x="0" y="0"/>
                  </a:moveTo>
                  <a:lnTo>
                    <a:pt x="3167914" y="0"/>
                  </a:lnTo>
                  <a:lnTo>
                    <a:pt x="3167914" y="1900748"/>
                  </a:lnTo>
                  <a:lnTo>
                    <a:pt x="0" y="1900748"/>
                  </a:lnTo>
                  <a:lnTo>
                    <a:pt x="0" y="0"/>
                  </a:lnTo>
                  <a:close/>
                </a:path>
              </a:pathLst>
            </a:custGeom>
            <a:grp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b="0" i="0" kern="1200" baseline="0">
                  <a:solidFill>
                    <a:schemeClr val="tx1"/>
                  </a:solidFill>
                </a:rPr>
                <a:t>It contains all the information like app name, version, navigation, support, dependencies, views, supported versions, dependencies on another component</a:t>
              </a:r>
              <a:endParaRPr lang="en-IN" kern="1200">
                <a:solidFill>
                  <a:schemeClr val="tx1"/>
                </a:solidFill>
              </a:endParaRPr>
            </a:p>
          </p:txBody>
        </p:sp>
        <p:sp>
          <p:nvSpPr>
            <p:cNvPr id="12" name="Freeform: Shape 11">
              <a:extLst>
                <a:ext uri="{FF2B5EF4-FFF2-40B4-BE49-F238E27FC236}">
                  <a16:creationId xmlns:a16="http://schemas.microsoft.com/office/drawing/2014/main" id="{C51E6EC5-88F6-4221-A8EF-41EC0C2411A2}"/>
                </a:ext>
              </a:extLst>
            </p:cNvPr>
            <p:cNvSpPr/>
            <p:nvPr/>
          </p:nvSpPr>
          <p:spPr>
            <a:xfrm>
              <a:off x="4918384" y="4236001"/>
              <a:ext cx="3167914" cy="1900748"/>
            </a:xfrm>
            <a:custGeom>
              <a:avLst/>
              <a:gdLst>
                <a:gd name="connsiteX0" fmla="*/ 0 w 3167914"/>
                <a:gd name="connsiteY0" fmla="*/ 0 h 1900748"/>
                <a:gd name="connsiteX1" fmla="*/ 3167914 w 3167914"/>
                <a:gd name="connsiteY1" fmla="*/ 0 h 1900748"/>
                <a:gd name="connsiteX2" fmla="*/ 3167914 w 3167914"/>
                <a:gd name="connsiteY2" fmla="*/ 1900748 h 1900748"/>
                <a:gd name="connsiteX3" fmla="*/ 0 w 3167914"/>
                <a:gd name="connsiteY3" fmla="*/ 1900748 h 1900748"/>
                <a:gd name="connsiteX4" fmla="*/ 0 w 3167914"/>
                <a:gd name="connsiteY4" fmla="*/ 0 h 190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914" h="1900748">
                  <a:moveTo>
                    <a:pt x="0" y="0"/>
                  </a:moveTo>
                  <a:lnTo>
                    <a:pt x="3167914" y="0"/>
                  </a:lnTo>
                  <a:lnTo>
                    <a:pt x="3167914" y="1900748"/>
                  </a:lnTo>
                  <a:lnTo>
                    <a:pt x="0" y="1900748"/>
                  </a:lnTo>
                  <a:lnTo>
                    <a:pt x="0" y="0"/>
                  </a:lnTo>
                  <a:close/>
                </a:path>
              </a:pathLst>
            </a:custGeom>
            <a:grp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b="0" i="0" kern="1200" baseline="0">
                  <a:solidFill>
                    <a:schemeClr val="tx1"/>
                  </a:solidFill>
                </a:rPr>
                <a:t>Provides central reference for all functionality, so we can check the code of ANY sap standard and custom apps.</a:t>
              </a:r>
              <a:endParaRPr lang="en-IN" kern="1200">
                <a:solidFill>
                  <a:schemeClr val="tx1"/>
                </a:solidFill>
              </a:endParaRPr>
            </a:p>
          </p:txBody>
        </p:sp>
        <p:sp>
          <p:nvSpPr>
            <p:cNvPr id="13" name="Freeform: Shape 12">
              <a:extLst>
                <a:ext uri="{FF2B5EF4-FFF2-40B4-BE49-F238E27FC236}">
                  <a16:creationId xmlns:a16="http://schemas.microsoft.com/office/drawing/2014/main" id="{2C4FCD52-C268-46AE-B12D-409CC729F700}"/>
                </a:ext>
              </a:extLst>
            </p:cNvPr>
            <p:cNvSpPr/>
            <p:nvPr/>
          </p:nvSpPr>
          <p:spPr>
            <a:xfrm>
              <a:off x="8403090" y="4236001"/>
              <a:ext cx="3167914" cy="1900748"/>
            </a:xfrm>
            <a:custGeom>
              <a:avLst/>
              <a:gdLst>
                <a:gd name="connsiteX0" fmla="*/ 0 w 3167914"/>
                <a:gd name="connsiteY0" fmla="*/ 0 h 1900748"/>
                <a:gd name="connsiteX1" fmla="*/ 3167914 w 3167914"/>
                <a:gd name="connsiteY1" fmla="*/ 0 h 1900748"/>
                <a:gd name="connsiteX2" fmla="*/ 3167914 w 3167914"/>
                <a:gd name="connsiteY2" fmla="*/ 1900748 h 1900748"/>
                <a:gd name="connsiteX3" fmla="*/ 0 w 3167914"/>
                <a:gd name="connsiteY3" fmla="*/ 1900748 h 1900748"/>
                <a:gd name="connsiteX4" fmla="*/ 0 w 3167914"/>
                <a:gd name="connsiteY4" fmla="*/ 0 h 190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914" h="1900748">
                  <a:moveTo>
                    <a:pt x="0" y="0"/>
                  </a:moveTo>
                  <a:lnTo>
                    <a:pt x="3167914" y="0"/>
                  </a:lnTo>
                  <a:lnTo>
                    <a:pt x="3167914" y="1900748"/>
                  </a:lnTo>
                  <a:lnTo>
                    <a:pt x="0" y="1900748"/>
                  </a:lnTo>
                  <a:lnTo>
                    <a:pt x="0" y="0"/>
                  </a:lnTo>
                  <a:close/>
                </a:path>
              </a:pathLst>
            </a:custGeom>
            <a:grp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b="0" i="0" kern="1200" baseline="0">
                  <a:solidFill>
                    <a:schemeClr val="tx1"/>
                  </a:solidFill>
                </a:rPr>
                <a:t>It works always with Component JS, and allows SAPUI5 framework to create most of things for you.</a:t>
              </a:r>
              <a:endParaRPr lang="en-IN" kern="1200">
                <a:solidFill>
                  <a:schemeClr val="tx1"/>
                </a:solidFill>
              </a:endParaRPr>
            </a:p>
          </p:txBody>
        </p:sp>
      </p:grpSp>
      <p:sp>
        <p:nvSpPr>
          <p:cNvPr id="4" name="Title 3">
            <a:extLst>
              <a:ext uri="{FF2B5EF4-FFF2-40B4-BE49-F238E27FC236}">
                <a16:creationId xmlns:a16="http://schemas.microsoft.com/office/drawing/2014/main" id="{4173022B-3CD0-4F65-A4DB-0F2A84A5D98D}"/>
              </a:ext>
            </a:extLst>
          </p:cNvPr>
          <p:cNvSpPr>
            <a:spLocks noGrp="1"/>
          </p:cNvSpPr>
          <p:nvPr>
            <p:ph type="title"/>
          </p:nvPr>
        </p:nvSpPr>
        <p:spPr/>
        <p:txBody>
          <a:bodyPr>
            <a:normAutofit/>
          </a:bodyPr>
          <a:lstStyle/>
          <a:p>
            <a:r>
              <a:rPr lang="en-US" dirty="0"/>
              <a:t>RULES OF COMPONENT.JS AND MANIFEST.JSON</a:t>
            </a:r>
            <a:endParaRPr lang="en-IN" dirty="0"/>
          </a:p>
        </p:txBody>
      </p:sp>
    </p:spTree>
    <p:extLst>
      <p:ext uri="{BB962C8B-B14F-4D97-AF65-F5344CB8AC3E}">
        <p14:creationId xmlns:p14="http://schemas.microsoft.com/office/powerpoint/2010/main" val="26729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335314"/>
            <a:ext cx="114715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 this section we will add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manifest.json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and component.js to start our app and check service 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https://github.com/soyuztechnologies/capm2/tree/master/app/managestudents/webapp</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48534D3A-376B-484E-921E-AF2F98837A2D}"/>
              </a:ext>
            </a:extLst>
          </p:cNvPr>
          <p:cNvSpPr>
            <a:spLocks noGrp="1"/>
          </p:cNvSpPr>
          <p:nvPr>
            <p:ph type="title"/>
          </p:nvPr>
        </p:nvSpPr>
        <p:spPr>
          <a:xfrm>
            <a:off x="655321" y="495335"/>
            <a:ext cx="10515600" cy="640714"/>
          </a:xfrm>
        </p:spPr>
        <p:txBody>
          <a:bodyPr>
            <a:normAutofit/>
          </a:bodyPr>
          <a:lstStyle/>
          <a:p>
            <a:r>
              <a:rPr lang="en-US" dirty="0"/>
              <a:t>HANDS-ON: ADDING COMPONENT.JS AND MANIFEST.JSON</a:t>
            </a:r>
            <a:endParaRPr lang="en-IN" dirty="0"/>
          </a:p>
        </p:txBody>
      </p:sp>
    </p:spTree>
    <p:extLst>
      <p:ext uri="{BB962C8B-B14F-4D97-AF65-F5344CB8AC3E}">
        <p14:creationId xmlns:p14="http://schemas.microsoft.com/office/powerpoint/2010/main" val="1695982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B63FD-FE2C-4597-BA72-739E2625DA3E}"/>
              </a:ext>
            </a:extLst>
          </p:cNvPr>
          <p:cNvSpPr/>
          <p:nvPr/>
        </p:nvSpPr>
        <p:spPr>
          <a:xfrm>
            <a:off x="714519" y="1136099"/>
            <a:ext cx="3691395" cy="52120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3" name="TextBox 2">
            <a:extLst>
              <a:ext uri="{FF2B5EF4-FFF2-40B4-BE49-F238E27FC236}">
                <a16:creationId xmlns:a16="http://schemas.microsoft.com/office/drawing/2014/main" id="{E2F56320-9B1C-486C-8430-B86E24C1CC2B}"/>
              </a:ext>
            </a:extLst>
          </p:cNvPr>
          <p:cNvSpPr txBox="1"/>
          <p:nvPr/>
        </p:nvSpPr>
        <p:spPr>
          <a:xfrm>
            <a:off x="824404" y="1233760"/>
            <a:ext cx="3370225"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63A"/>
                </a:solidFill>
                <a:effectLst/>
                <a:uLnTx/>
                <a:uFillTx/>
                <a:latin typeface="+mj-lt"/>
                <a:ea typeface="+mn-ea"/>
                <a:cs typeface="+mn-cs"/>
              </a:rPr>
              <a:t>SAP Fiori elements provide designs for UI patterns and predefined templates for common application use cases. App developers can use SAP Fiori elements to create SAP Fiori applications based on OData services and annotations that don't need JavaScript UI coding. The resulting app uses predefined views and controllers that are provided centrally.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2363A"/>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2363A"/>
                </a:solidFill>
                <a:effectLst/>
                <a:uLnTx/>
                <a:uFillTx/>
                <a:latin typeface="+mj-lt"/>
                <a:ea typeface="+mn-ea"/>
                <a:cs typeface="+mn-cs"/>
              </a:rPr>
              <a:t>This means no application-specific view instances are required. The SAPUI5 runtime interprets metadata and annotations of the underlying OData service and uses the corresponding views for the SAP Fiori app at startup.</a:t>
            </a:r>
          </a:p>
        </p:txBody>
      </p:sp>
      <p:sp>
        <p:nvSpPr>
          <p:cNvPr id="4" name="Title 3">
            <a:extLst>
              <a:ext uri="{FF2B5EF4-FFF2-40B4-BE49-F238E27FC236}">
                <a16:creationId xmlns:a16="http://schemas.microsoft.com/office/drawing/2014/main" id="{DD0C0715-83A2-48BA-B931-5DDAD561AF58}"/>
              </a:ext>
            </a:extLst>
          </p:cNvPr>
          <p:cNvSpPr>
            <a:spLocks noGrp="1"/>
          </p:cNvSpPr>
          <p:nvPr>
            <p:ph type="title"/>
          </p:nvPr>
        </p:nvSpPr>
        <p:spPr>
          <a:xfrm>
            <a:off x="655321" y="495335"/>
            <a:ext cx="10515600" cy="640714"/>
          </a:xfrm>
        </p:spPr>
        <p:txBody>
          <a:bodyPr>
            <a:normAutofit/>
          </a:bodyPr>
          <a:lstStyle/>
          <a:p>
            <a:r>
              <a:rPr lang="en-IN" dirty="0"/>
              <a:t>FIORI ANNOTATIONS CONCEPT</a:t>
            </a:r>
          </a:p>
        </p:txBody>
      </p:sp>
      <p:sp>
        <p:nvSpPr>
          <p:cNvPr id="8" name="Rectangle 7">
            <a:extLst>
              <a:ext uri="{FF2B5EF4-FFF2-40B4-BE49-F238E27FC236}">
                <a16:creationId xmlns:a16="http://schemas.microsoft.com/office/drawing/2014/main" id="{16A0480B-7847-464F-9BA4-280C22988D93}"/>
              </a:ext>
            </a:extLst>
          </p:cNvPr>
          <p:cNvSpPr/>
          <p:nvPr/>
        </p:nvSpPr>
        <p:spPr>
          <a:xfrm>
            <a:off x="4405914" y="1275870"/>
            <a:ext cx="7786087" cy="338554"/>
          </a:xfrm>
          <a:prstGeom prst="rect">
            <a:avLst/>
          </a:prstGeom>
          <a:solidFill>
            <a:srgbClr val="0D9FD1"/>
          </a:solidFill>
        </p:spPr>
        <p:txBody>
          <a:bodyPr wrap="square">
            <a:spAutoFit/>
          </a:bodyPr>
          <a:lstStyle/>
          <a:p>
            <a:pPr algn="ctr"/>
            <a:r>
              <a:rPr lang="en-US" sz="1600" b="1" dirty="0">
                <a:solidFill>
                  <a:schemeClr val="bg1"/>
                </a:solidFill>
              </a:rPr>
              <a:t>Why use SAP Fiori elements?</a:t>
            </a:r>
          </a:p>
        </p:txBody>
      </p:sp>
      <p:grpSp>
        <p:nvGrpSpPr>
          <p:cNvPr id="15" name="Group 14">
            <a:extLst>
              <a:ext uri="{FF2B5EF4-FFF2-40B4-BE49-F238E27FC236}">
                <a16:creationId xmlns:a16="http://schemas.microsoft.com/office/drawing/2014/main" id="{214A5099-AAD1-4E3B-923F-8256C3561028}"/>
              </a:ext>
            </a:extLst>
          </p:cNvPr>
          <p:cNvGrpSpPr/>
          <p:nvPr/>
        </p:nvGrpSpPr>
        <p:grpSpPr>
          <a:xfrm>
            <a:off x="4515799" y="1754194"/>
            <a:ext cx="7355903" cy="4202105"/>
            <a:chOff x="5222911" y="2505186"/>
            <a:chExt cx="8612086" cy="4202105"/>
          </a:xfrm>
        </p:grpSpPr>
        <p:sp>
          <p:nvSpPr>
            <p:cNvPr id="9" name="Rounded Rectangle 3">
              <a:extLst>
                <a:ext uri="{FF2B5EF4-FFF2-40B4-BE49-F238E27FC236}">
                  <a16:creationId xmlns:a16="http://schemas.microsoft.com/office/drawing/2014/main" id="{7871F359-CA9C-4F84-BC2F-AC67781F4F88}"/>
                </a:ext>
              </a:extLst>
            </p:cNvPr>
            <p:cNvSpPr/>
            <p:nvPr/>
          </p:nvSpPr>
          <p:spPr>
            <a:xfrm>
              <a:off x="5237396" y="2505186"/>
              <a:ext cx="2664076" cy="4202105"/>
            </a:xfrm>
            <a:prstGeom prst="roundRect">
              <a:avLst>
                <a:gd name="adj" fmla="val 861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AB0B417-0A37-4467-A56B-32C4D08350F7}"/>
                </a:ext>
              </a:extLst>
            </p:cNvPr>
            <p:cNvSpPr/>
            <p:nvPr/>
          </p:nvSpPr>
          <p:spPr>
            <a:xfrm>
              <a:off x="5222911" y="2505187"/>
              <a:ext cx="2678561" cy="671965"/>
            </a:xfrm>
            <a:prstGeom prst="rect">
              <a:avLst/>
            </a:prstGeom>
            <a:solidFill>
              <a:schemeClr val="accent4">
                <a:lumMod val="75000"/>
              </a:schemeClr>
            </a:solidFill>
          </p:spPr>
          <p:txBody>
            <a:bodyPr wrap="square" anchor="ctr">
              <a:noAutofit/>
            </a:bodyPr>
            <a:lstStyle/>
            <a:p>
              <a:pPr algn="ctr"/>
              <a:r>
                <a:rPr lang="en-US" sz="1600" b="1" dirty="0">
                  <a:solidFill>
                    <a:schemeClr val="bg1"/>
                  </a:solidFill>
                </a:rPr>
                <a:t>Development efficiency </a:t>
              </a:r>
            </a:p>
          </p:txBody>
        </p:sp>
        <p:sp>
          <p:nvSpPr>
            <p:cNvPr id="11" name="Rounded Rectangle 5">
              <a:extLst>
                <a:ext uri="{FF2B5EF4-FFF2-40B4-BE49-F238E27FC236}">
                  <a16:creationId xmlns:a16="http://schemas.microsoft.com/office/drawing/2014/main" id="{EA1A0E74-2029-4256-A3A4-F760226C16E5}"/>
                </a:ext>
              </a:extLst>
            </p:cNvPr>
            <p:cNvSpPr/>
            <p:nvPr/>
          </p:nvSpPr>
          <p:spPr>
            <a:xfrm>
              <a:off x="8168590" y="2505186"/>
              <a:ext cx="2764180" cy="4202105"/>
            </a:xfrm>
            <a:prstGeom prst="roundRect">
              <a:avLst>
                <a:gd name="adj" fmla="val 861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12" name="Rounded Rectangle 7">
              <a:extLst>
                <a:ext uri="{FF2B5EF4-FFF2-40B4-BE49-F238E27FC236}">
                  <a16:creationId xmlns:a16="http://schemas.microsoft.com/office/drawing/2014/main" id="{2F0A3C38-D203-4D28-A769-AF4AAEC37375}"/>
                </a:ext>
              </a:extLst>
            </p:cNvPr>
            <p:cNvSpPr/>
            <p:nvPr/>
          </p:nvSpPr>
          <p:spPr>
            <a:xfrm>
              <a:off x="11170921" y="2505186"/>
              <a:ext cx="2664076" cy="4202105"/>
            </a:xfrm>
            <a:prstGeom prst="roundRect">
              <a:avLst>
                <a:gd name="adj" fmla="val 861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13B8FF2-FFFD-4BB4-BA9A-F7FD7EE314E5}"/>
                </a:ext>
              </a:extLst>
            </p:cNvPr>
            <p:cNvSpPr/>
            <p:nvPr/>
          </p:nvSpPr>
          <p:spPr>
            <a:xfrm>
              <a:off x="8183044" y="2505187"/>
              <a:ext cx="2749726" cy="671965"/>
            </a:xfrm>
            <a:prstGeom prst="rect">
              <a:avLst/>
            </a:prstGeom>
            <a:solidFill>
              <a:schemeClr val="tx2"/>
            </a:solidFill>
          </p:spPr>
          <p:txBody>
            <a:bodyPr wrap="square" anchor="ctr">
              <a:noAutofit/>
            </a:bodyPr>
            <a:lstStyle/>
            <a:p>
              <a:pPr algn="ctr"/>
              <a:r>
                <a:rPr lang="en-US" sz="1600" b="1" dirty="0">
                  <a:solidFill>
                    <a:schemeClr val="bg1"/>
                  </a:solidFill>
                </a:rPr>
                <a:t>Design consistency</a:t>
              </a:r>
            </a:p>
          </p:txBody>
        </p:sp>
        <p:sp>
          <p:nvSpPr>
            <p:cNvPr id="14" name="Rectangle 13">
              <a:extLst>
                <a:ext uri="{FF2B5EF4-FFF2-40B4-BE49-F238E27FC236}">
                  <a16:creationId xmlns:a16="http://schemas.microsoft.com/office/drawing/2014/main" id="{33A59EC1-7C15-4B85-9FA1-ADE03EE36AEE}"/>
                </a:ext>
              </a:extLst>
            </p:cNvPr>
            <p:cNvSpPr/>
            <p:nvPr/>
          </p:nvSpPr>
          <p:spPr>
            <a:xfrm>
              <a:off x="11170921" y="2505187"/>
              <a:ext cx="2664076" cy="671965"/>
            </a:xfrm>
            <a:prstGeom prst="rect">
              <a:avLst/>
            </a:prstGeom>
            <a:solidFill>
              <a:schemeClr val="accent4">
                <a:lumMod val="75000"/>
              </a:schemeClr>
            </a:solidFill>
          </p:spPr>
          <p:txBody>
            <a:bodyPr wrap="square" anchor="ctr">
              <a:noAutofit/>
            </a:bodyPr>
            <a:lstStyle/>
            <a:p>
              <a:pPr algn="ctr"/>
              <a:r>
                <a:rPr lang="en-US" sz="1600" b="1" dirty="0">
                  <a:solidFill>
                    <a:schemeClr val="bg1"/>
                  </a:solidFill>
                </a:rPr>
                <a:t>Decoupling of UI and business logic</a:t>
              </a:r>
            </a:p>
          </p:txBody>
        </p:sp>
      </p:grpSp>
      <p:sp>
        <p:nvSpPr>
          <p:cNvPr id="19" name="TextBox 18">
            <a:extLst>
              <a:ext uri="{FF2B5EF4-FFF2-40B4-BE49-F238E27FC236}">
                <a16:creationId xmlns:a16="http://schemas.microsoft.com/office/drawing/2014/main" id="{F4EE6723-A328-4871-8A9D-7D7509EDFD04}"/>
              </a:ext>
            </a:extLst>
          </p:cNvPr>
          <p:cNvSpPr txBox="1"/>
          <p:nvPr/>
        </p:nvSpPr>
        <p:spPr>
          <a:xfrm>
            <a:off x="4528171" y="6009625"/>
            <a:ext cx="6096000" cy="338554"/>
          </a:xfrm>
          <a:prstGeom prst="rect">
            <a:avLst/>
          </a:prstGeom>
          <a:noFill/>
        </p:spPr>
        <p:txBody>
          <a:bodyPr wrap="square">
            <a:spAutoFit/>
          </a:bodyPr>
          <a:lstStyle/>
          <a:p>
            <a:pPr eaLnBrk="0" fontAlgn="base" hangingPunct="0">
              <a:spcBef>
                <a:spcPts val="500"/>
              </a:spcBef>
              <a:spcAft>
                <a:spcPts val="500"/>
              </a:spcAft>
              <a:defRPr/>
            </a:pPr>
            <a:r>
              <a:rPr lang="en-US" sz="1600" dirty="0">
                <a:solidFill>
                  <a:srgbClr val="1F2227"/>
                </a:solidFill>
                <a:cs typeface="Arial" panose="020B0604020202020204" pitchFamily="34" charset="0"/>
                <a:hlinkClick r:id="rId2">
                  <a:extLst>
                    <a:ext uri="{A12FA001-AC4F-418D-AE19-62706E023703}">
                      <ahyp:hlinkClr xmlns:ahyp="http://schemas.microsoft.com/office/drawing/2018/hyperlinkcolor" val="tx"/>
                    </a:ext>
                  </a:extLst>
                </a:hlinkClick>
              </a:rPr>
              <a:t>Check Fiori List Report Element here</a:t>
            </a:r>
            <a:endParaRPr lang="en-US" sz="1600" dirty="0">
              <a:solidFill>
                <a:srgbClr val="1F2227"/>
              </a:solidFill>
              <a:cs typeface="Arial" panose="020B0604020202020204" pitchFamily="34" charset="0"/>
            </a:endParaRPr>
          </a:p>
        </p:txBody>
      </p:sp>
      <p:sp>
        <p:nvSpPr>
          <p:cNvPr id="20" name="TextBox 19">
            <a:extLst>
              <a:ext uri="{FF2B5EF4-FFF2-40B4-BE49-F238E27FC236}">
                <a16:creationId xmlns:a16="http://schemas.microsoft.com/office/drawing/2014/main" id="{1E4FE06C-7495-42FD-93D0-591907BC2794}"/>
              </a:ext>
            </a:extLst>
          </p:cNvPr>
          <p:cNvSpPr txBox="1"/>
          <p:nvPr/>
        </p:nvSpPr>
        <p:spPr>
          <a:xfrm>
            <a:off x="4505665" y="2490418"/>
            <a:ext cx="2297992" cy="3421449"/>
          </a:xfrm>
          <a:prstGeom prst="rect">
            <a:avLst/>
          </a:prstGeom>
        </p:spPr>
        <p:txBody>
          <a:bodyPr wrap="square">
            <a:spAutoFit/>
          </a:bodyPr>
          <a:lstStyle/>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High development efficiency to cover what 80% of all apps need</a:t>
            </a:r>
          </a:p>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You do not need to build the UI over and over again. Just reuse the common features required by most applications. They are provided by the SAP Fiori elements floorplans.</a:t>
            </a:r>
          </a:p>
        </p:txBody>
      </p:sp>
      <p:sp>
        <p:nvSpPr>
          <p:cNvPr id="21" name="TextBox 20">
            <a:extLst>
              <a:ext uri="{FF2B5EF4-FFF2-40B4-BE49-F238E27FC236}">
                <a16:creationId xmlns:a16="http://schemas.microsoft.com/office/drawing/2014/main" id="{2E21F7A8-39C3-4B69-9F78-8893E5CA1D87}"/>
              </a:ext>
            </a:extLst>
          </p:cNvPr>
          <p:cNvSpPr txBox="1"/>
          <p:nvPr/>
        </p:nvSpPr>
        <p:spPr>
          <a:xfrm>
            <a:off x="7094810" y="2490418"/>
            <a:ext cx="2322734" cy="3293209"/>
          </a:xfrm>
          <a:prstGeom prst="rect">
            <a:avLst/>
          </a:prstGeom>
        </p:spPr>
        <p:txBody>
          <a:bodyPr wrap="square">
            <a:spAutoFit/>
          </a:bodyPr>
          <a:lstStyle/>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Predefined floorplans, views, and controllers ensure UI consistency within and across similar apps. Apps created using SAP Fiori elements are kept up-to-date as they are automatically adapted to the most recent design guidelines.</a:t>
            </a:r>
          </a:p>
        </p:txBody>
      </p:sp>
      <p:sp>
        <p:nvSpPr>
          <p:cNvPr id="22" name="TextBox 21">
            <a:extLst>
              <a:ext uri="{FF2B5EF4-FFF2-40B4-BE49-F238E27FC236}">
                <a16:creationId xmlns:a16="http://schemas.microsoft.com/office/drawing/2014/main" id="{99DC5360-ED42-4574-9670-F8BFB7D7E1B8}"/>
              </a:ext>
            </a:extLst>
          </p:cNvPr>
          <p:cNvSpPr txBox="1"/>
          <p:nvPr/>
        </p:nvSpPr>
        <p:spPr>
          <a:xfrm>
            <a:off x="9620958" y="2490418"/>
            <a:ext cx="2297992" cy="2554545"/>
          </a:xfrm>
          <a:prstGeom prst="rect">
            <a:avLst/>
          </a:prstGeom>
        </p:spPr>
        <p:txBody>
          <a:bodyPr wrap="square">
            <a:spAutoFit/>
          </a:bodyPr>
          <a:lstStyle/>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The metadata-driven development model uses semantic annotations and significantly reduces the amount of front-end code. Developers can focus on the business logic</a:t>
            </a:r>
          </a:p>
        </p:txBody>
      </p:sp>
    </p:spTree>
    <p:extLst>
      <p:ext uri="{BB962C8B-B14F-4D97-AF65-F5344CB8AC3E}">
        <p14:creationId xmlns:p14="http://schemas.microsoft.com/office/powerpoint/2010/main" val="141483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640115"/>
            <a:ext cx="114715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Add an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index.cds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file which annotates the OData metadata with fiori annotations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https://github.com/soyuztechnologies/capm2/blob/master/srv/index.cds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43AF72E4-849E-479A-8F19-1AE5548DC49F}"/>
              </a:ext>
            </a:extLst>
          </p:cNvPr>
          <p:cNvSpPr>
            <a:spLocks noGrp="1"/>
          </p:cNvSpPr>
          <p:nvPr>
            <p:ph type="title"/>
          </p:nvPr>
        </p:nvSpPr>
        <p:spPr>
          <a:xfrm>
            <a:off x="655321" y="495335"/>
            <a:ext cx="10515600" cy="640714"/>
          </a:xfrm>
        </p:spPr>
        <p:txBody>
          <a:bodyPr>
            <a:normAutofit/>
          </a:bodyPr>
          <a:lstStyle/>
          <a:p>
            <a:r>
              <a:rPr lang="en-US" dirty="0"/>
              <a:t>HANDS-ON CREATE INDEX.CDS FOR UI ANNOTATIONS</a:t>
            </a:r>
            <a:endParaRPr lang="en-IN" dirty="0"/>
          </a:p>
        </p:txBody>
      </p:sp>
    </p:spTree>
    <p:extLst>
      <p:ext uri="{BB962C8B-B14F-4D97-AF65-F5344CB8AC3E}">
        <p14:creationId xmlns:p14="http://schemas.microsoft.com/office/powerpoint/2010/main" val="92454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283732"/>
            <a:ext cx="114715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Test the app and add language support.</a:t>
            </a:r>
          </a:p>
        </p:txBody>
      </p:sp>
      <p:sp>
        <p:nvSpPr>
          <p:cNvPr id="4" name="Title 3">
            <a:extLst>
              <a:ext uri="{FF2B5EF4-FFF2-40B4-BE49-F238E27FC236}">
                <a16:creationId xmlns:a16="http://schemas.microsoft.com/office/drawing/2014/main" id="{D071B0B0-4D1E-4C8C-8EFE-191073A1762E}"/>
              </a:ext>
            </a:extLst>
          </p:cNvPr>
          <p:cNvSpPr>
            <a:spLocks noGrp="1"/>
          </p:cNvSpPr>
          <p:nvPr>
            <p:ph type="title"/>
          </p:nvPr>
        </p:nvSpPr>
        <p:spPr>
          <a:xfrm>
            <a:off x="655321" y="495335"/>
            <a:ext cx="10515600" cy="640714"/>
          </a:xfrm>
        </p:spPr>
        <p:txBody>
          <a:bodyPr>
            <a:normAutofit/>
          </a:bodyPr>
          <a:lstStyle/>
          <a:p>
            <a:r>
              <a:rPr lang="en-US" dirty="0"/>
              <a:t>HANDS-ON: TEST AND ADD I18N TEXTS</a:t>
            </a:r>
            <a:endParaRPr lang="en-IN" dirty="0"/>
          </a:p>
        </p:txBody>
      </p:sp>
    </p:spTree>
    <p:extLst>
      <p:ext uri="{BB962C8B-B14F-4D97-AF65-F5344CB8AC3E}">
        <p14:creationId xmlns:p14="http://schemas.microsoft.com/office/powerpoint/2010/main" val="3772756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grpSp>
    </p:spTree>
    <p:extLst>
      <p:ext uri="{BB962C8B-B14F-4D97-AF65-F5344CB8AC3E}">
        <p14:creationId xmlns:p14="http://schemas.microsoft.com/office/powerpoint/2010/main" val="7025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0" name="Picture 49">
            <a:extLst>
              <a:ext uri="{FF2B5EF4-FFF2-40B4-BE49-F238E27FC236}">
                <a16:creationId xmlns:a16="http://schemas.microsoft.com/office/drawing/2014/main" id="{D58EDEF4-AAC8-2A46-8778-425BDF1A4E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4408" y="450661"/>
            <a:ext cx="2446952" cy="2169753"/>
          </a:xfrm>
          <a:prstGeom prst="rect">
            <a:avLst/>
          </a:prstGeom>
        </p:spPr>
      </p:pic>
      <p:sp>
        <p:nvSpPr>
          <p:cNvPr id="35" name="Rectangle 34">
            <a:extLst>
              <a:ext uri="{FF2B5EF4-FFF2-40B4-BE49-F238E27FC236}">
                <a16:creationId xmlns:a16="http://schemas.microsoft.com/office/drawing/2014/main" id="{F6FFC3F4-1A5C-6446-9CE3-98CE002CFF5F}"/>
              </a:ext>
            </a:extLst>
          </p:cNvPr>
          <p:cNvSpPr/>
          <p:nvPr/>
        </p:nvSpPr>
        <p:spPr>
          <a:xfrm>
            <a:off x="350660" y="5992677"/>
            <a:ext cx="278880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https://imarticus.org/</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7"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8"/>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2657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AGENDA – DAY 3</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714519" y="1515828"/>
            <a:ext cx="5342847" cy="1908215"/>
          </a:xfrm>
          <a:prstGeom prst="rect">
            <a:avLst/>
          </a:prstGeom>
          <a:noFill/>
        </p:spPr>
        <p:txBody>
          <a:bodyPr wrap="square" rtlCol="0">
            <a:spAutoFit/>
          </a:bodyPr>
          <a:lstStyle/>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how to start with SAP Business Application Studio</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Perform repeat of exercise in last class to BAS</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Add DB Connection and Test</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http services from https file</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namespace and aspects</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Demonstrate the Custom Exit Codes</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Discuss how to debug BAS and hack to code exits</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4519" y="1067257"/>
            <a:ext cx="5342847" cy="3416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Development in Business App Studio</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2" name="Picture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1" name="TextBox 10">
            <a:extLst>
              <a:ext uri="{FF2B5EF4-FFF2-40B4-BE49-F238E27FC236}">
                <a16:creationId xmlns:a16="http://schemas.microsoft.com/office/drawing/2014/main" id="{BAC34085-34F3-4075-8AC6-12F4C6D9DCAF}"/>
              </a:ext>
            </a:extLst>
          </p:cNvPr>
          <p:cNvSpPr txBox="1"/>
          <p:nvPr/>
        </p:nvSpPr>
        <p:spPr>
          <a:xfrm>
            <a:off x="675885" y="4038194"/>
            <a:ext cx="5342847" cy="2072362"/>
          </a:xfrm>
          <a:prstGeom prst="rect">
            <a:avLst/>
          </a:prstGeom>
          <a:noFill/>
        </p:spPr>
        <p:txBody>
          <a:bodyPr wrap="square" rtlCol="0">
            <a:spAutoFit/>
          </a:bodyPr>
          <a:lstStyle/>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Define the basics of SAP UI5</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Simple SAP UI5 app using BAS</a:t>
            </a:r>
            <a:b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b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Include SAP UI5 index.html with bootstrap</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Add launchpad sandbox and app nav</a:t>
            </a:r>
            <a:b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b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Add Component.js and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manifest.json</a:t>
            </a: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index.cds</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for UI annotations</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Connect to CAPM Service</a:t>
            </a:r>
          </a:p>
          <a:p>
            <a:pPr marL="340518" indent="-285750" defTabSz="914217" fontAlgn="base">
              <a:spcBef>
                <a:spcPts val="200"/>
              </a:spcBef>
              <a:spcAft>
                <a:spcPts val="20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Application locally</a:t>
            </a:r>
          </a:p>
        </p:txBody>
      </p:sp>
      <p:sp>
        <p:nvSpPr>
          <p:cNvPr id="12" name="TextBox 11">
            <a:extLst>
              <a:ext uri="{FF2B5EF4-FFF2-40B4-BE49-F238E27FC236}">
                <a16:creationId xmlns:a16="http://schemas.microsoft.com/office/drawing/2014/main" id="{F8C1D603-FD63-48CB-AE05-2B7114C2005B}"/>
              </a:ext>
            </a:extLst>
          </p:cNvPr>
          <p:cNvSpPr txBox="1"/>
          <p:nvPr/>
        </p:nvSpPr>
        <p:spPr>
          <a:xfrm>
            <a:off x="714519" y="3696563"/>
            <a:ext cx="5342847" cy="3416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Build UI5 App</a:t>
            </a:r>
          </a:p>
        </p:txBody>
      </p:sp>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473694" y="4148005"/>
            <a:ext cx="11471564" cy="2369880"/>
          </a:xfrm>
          <a:prstGeom prst="rect">
            <a:avLst/>
          </a:prstGeom>
          <a:noFill/>
        </p:spPr>
        <p:txBody>
          <a:bodyPr wrap="square" rtlCol="0">
            <a:spAutoFit/>
          </a:bodyPr>
          <a:lstStyle/>
          <a:p>
            <a:pPr marL="182880" indent="-182880" eaLnBrk="0" fontAlgn="base" hangingPunct="0">
              <a:spcBef>
                <a:spcPts val="200"/>
              </a:spcBef>
              <a:spcAft>
                <a:spcPts val="200"/>
              </a:spcAft>
              <a:buFontTx/>
              <a:buChar char="•"/>
              <a:defRPr/>
            </a:pPr>
            <a:endParaRPr lang="en-US" sz="1600" dirty="0">
              <a:solidFill>
                <a:srgbClr val="1F2227"/>
              </a:solidFill>
              <a:cs typeface="Arial" panose="020B0604020202020204" pitchFamily="34" charset="0"/>
            </a:endParaRPr>
          </a:p>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These tools cover the end-to-end development </a:t>
            </a:r>
            <a:r>
              <a:rPr lang="en-US" sz="1600" dirty="0" err="1">
                <a:solidFill>
                  <a:srgbClr val="1F2227"/>
                </a:solidFill>
                <a:cs typeface="Arial" panose="020B0604020202020204" pitchFamily="34" charset="0"/>
              </a:rPr>
              <a:t>cycle:Clone</a:t>
            </a:r>
            <a:r>
              <a:rPr lang="en-US" sz="1600" dirty="0">
                <a:solidFill>
                  <a:srgbClr val="1F2227"/>
                </a:solidFill>
                <a:cs typeface="Arial" panose="020B0604020202020204" pitchFamily="34" charset="0"/>
              </a:rPr>
              <a:t> an existing project with a Git client or create new project using templates.</a:t>
            </a:r>
          </a:p>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Use editors for SAP-specific technologies.</a:t>
            </a:r>
          </a:p>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Easily test your application on your dev space while consuming services from remote sources.</a:t>
            </a:r>
          </a:p>
          <a:p>
            <a:pPr marL="182880" indent="-182880" eaLnBrk="0" fontAlgn="base" hangingPunct="0">
              <a:spcBef>
                <a:spcPts val="200"/>
              </a:spcBef>
              <a:spcAft>
                <a:spcPts val="200"/>
              </a:spcAft>
              <a:buFontTx/>
              <a:buChar char="•"/>
              <a:defRPr/>
            </a:pPr>
            <a:r>
              <a:rPr lang="en-US" sz="1600" dirty="0">
                <a:solidFill>
                  <a:srgbClr val="1F2227"/>
                </a:solidFill>
                <a:cs typeface="Arial" panose="020B0604020202020204" pitchFamily="34" charset="0"/>
              </a:rPr>
              <a:t>Build and deploy the application as a multitarget application (MTA).</a:t>
            </a:r>
          </a:p>
          <a:p>
            <a:pPr marL="182880" indent="-182880" eaLnBrk="0" fontAlgn="base" hangingPunct="0">
              <a:spcBef>
                <a:spcPts val="200"/>
              </a:spcBef>
              <a:spcAft>
                <a:spcPts val="200"/>
              </a:spcAft>
              <a:buFontTx/>
              <a:buChar char="•"/>
              <a:defRPr/>
            </a:pPr>
            <a:endParaRPr lang="en-US" sz="1600" dirty="0">
              <a:solidFill>
                <a:srgbClr val="1F2227"/>
              </a:solidFill>
              <a:cs typeface="Arial" panose="020B0604020202020204" pitchFamily="34" charset="0"/>
            </a:endParaRPr>
          </a:p>
          <a:p>
            <a:pPr marL="182880" indent="-182880" eaLnBrk="0" fontAlgn="base" hangingPunct="0">
              <a:spcBef>
                <a:spcPts val="200"/>
              </a:spcBef>
              <a:spcAft>
                <a:spcPts val="200"/>
              </a:spcAft>
              <a:buFontTx/>
              <a:buChar char="•"/>
              <a:defRPr/>
            </a:pPr>
            <a:endParaRPr lang="en-US" sz="1600" dirty="0">
              <a:solidFill>
                <a:srgbClr val="1F2227"/>
              </a:solidFill>
              <a:cs typeface="Arial" panose="020B0604020202020204" pitchFamily="34" charset="0"/>
            </a:endParaRPr>
          </a:p>
        </p:txBody>
      </p:sp>
      <p:sp>
        <p:nvSpPr>
          <p:cNvPr id="4" name="Title 3">
            <a:extLst>
              <a:ext uri="{FF2B5EF4-FFF2-40B4-BE49-F238E27FC236}">
                <a16:creationId xmlns:a16="http://schemas.microsoft.com/office/drawing/2014/main" id="{7BF4C821-8336-42E9-86D8-6AFB21F9C012}"/>
              </a:ext>
            </a:extLst>
          </p:cNvPr>
          <p:cNvSpPr>
            <a:spLocks noGrp="1"/>
          </p:cNvSpPr>
          <p:nvPr>
            <p:ph type="title"/>
          </p:nvPr>
        </p:nvSpPr>
        <p:spPr/>
        <p:txBody>
          <a:bodyPr>
            <a:normAutofit/>
          </a:bodyPr>
          <a:lstStyle/>
          <a:p>
            <a:r>
              <a:rPr lang="en-IN" dirty="0"/>
              <a:t>SAP BUSINESS APPLICATION STUDIO</a:t>
            </a:r>
          </a:p>
        </p:txBody>
      </p:sp>
      <p:sp>
        <p:nvSpPr>
          <p:cNvPr id="5" name="Rectangle 4">
            <a:extLst>
              <a:ext uri="{FF2B5EF4-FFF2-40B4-BE49-F238E27FC236}">
                <a16:creationId xmlns:a16="http://schemas.microsoft.com/office/drawing/2014/main" id="{3378F486-B41C-40F3-94F0-6FC5D22772FD}"/>
              </a:ext>
            </a:extLst>
          </p:cNvPr>
          <p:cNvSpPr/>
          <p:nvPr/>
        </p:nvSpPr>
        <p:spPr>
          <a:xfrm>
            <a:off x="0" y="1326784"/>
            <a:ext cx="12192000" cy="584775"/>
          </a:xfrm>
          <a:prstGeom prst="rect">
            <a:avLst/>
          </a:prstGeom>
          <a:solidFill>
            <a:schemeClr val="tx1">
              <a:lumMod val="65000"/>
              <a:lumOff val="35000"/>
            </a:schemeClr>
          </a:solidFill>
        </p:spPr>
        <p:txBody>
          <a:bodyPr wrap="square">
            <a:spAutoFit/>
          </a:bodyPr>
          <a:lstStyle/>
          <a:p>
            <a:pPr algn="ctr"/>
            <a:r>
              <a:rPr lang="en-US" sz="1600" dirty="0">
                <a:solidFill>
                  <a:schemeClr val="bg1"/>
                </a:solidFill>
              </a:rPr>
              <a:t>SAP Business Application Studio is a new SAP Business Technology Platform (BTP) service in SAP Cloud Foundry which offers a modern development environment tailored for efficient development of business applications for the SAP Intelligent Enterprise.</a:t>
            </a:r>
          </a:p>
        </p:txBody>
      </p:sp>
      <p:grpSp>
        <p:nvGrpSpPr>
          <p:cNvPr id="9" name="Group 8">
            <a:extLst>
              <a:ext uri="{FF2B5EF4-FFF2-40B4-BE49-F238E27FC236}">
                <a16:creationId xmlns:a16="http://schemas.microsoft.com/office/drawing/2014/main" id="{9ED4AB68-0EBD-4800-BA32-24CBB12E8B72}"/>
              </a:ext>
            </a:extLst>
          </p:cNvPr>
          <p:cNvGrpSpPr/>
          <p:nvPr/>
        </p:nvGrpSpPr>
        <p:grpSpPr>
          <a:xfrm>
            <a:off x="415636" y="1997906"/>
            <a:ext cx="11471563" cy="2350293"/>
            <a:chOff x="415636" y="3103512"/>
            <a:chExt cx="11471563" cy="2150918"/>
          </a:xfrm>
        </p:grpSpPr>
        <p:sp>
          <p:nvSpPr>
            <p:cNvPr id="10" name="Freeform: Shape 9">
              <a:extLst>
                <a:ext uri="{FF2B5EF4-FFF2-40B4-BE49-F238E27FC236}">
                  <a16:creationId xmlns:a16="http://schemas.microsoft.com/office/drawing/2014/main" id="{1C871438-30E7-49C1-88E3-643C347E9B65}"/>
                </a:ext>
              </a:extLst>
            </p:cNvPr>
            <p:cNvSpPr/>
            <p:nvPr/>
          </p:nvSpPr>
          <p:spPr>
            <a:xfrm>
              <a:off x="415636" y="3103512"/>
              <a:ext cx="3584863" cy="2150918"/>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600" b="0" i="0" kern="1200" baseline="0"/>
                <a:t>Available as a cloud service, SAP Business Application Studio provides a desktop-like experience similar to leading IDEs, with command line and optimized editors. </a:t>
              </a:r>
              <a:endParaRPr lang="en-IN" sz="1600" kern="1200"/>
            </a:p>
          </p:txBody>
        </p:sp>
        <p:sp>
          <p:nvSpPr>
            <p:cNvPr id="11" name="Freeform: Shape 10">
              <a:extLst>
                <a:ext uri="{FF2B5EF4-FFF2-40B4-BE49-F238E27FC236}">
                  <a16:creationId xmlns:a16="http://schemas.microsoft.com/office/drawing/2014/main" id="{3D22382D-7268-48E1-8669-9706F59DB365}"/>
                </a:ext>
              </a:extLst>
            </p:cNvPr>
            <p:cNvSpPr/>
            <p:nvPr/>
          </p:nvSpPr>
          <p:spPr>
            <a:xfrm>
              <a:off x="4358986" y="3103512"/>
              <a:ext cx="3584863" cy="2150918"/>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600" b="0" i="0" kern="1200" baseline="0" dirty="0"/>
                <a:t>At the heart of SAP Business Application Studio are the dev spaces, which are like isolated virtual machines in the cloud containing tailored tools and pre-installed runtimes per business scenario, such as SAP Fiori, SAP S/4HANA extensions, Workflow, Mobile and more. </a:t>
              </a:r>
              <a:endParaRPr lang="en-IN" sz="1600" kern="1200" dirty="0"/>
            </a:p>
          </p:txBody>
        </p:sp>
        <p:sp>
          <p:nvSpPr>
            <p:cNvPr id="12" name="Freeform: Shape 11">
              <a:extLst>
                <a:ext uri="{FF2B5EF4-FFF2-40B4-BE49-F238E27FC236}">
                  <a16:creationId xmlns:a16="http://schemas.microsoft.com/office/drawing/2014/main" id="{39389EBB-61C1-4A23-BF84-8886E1074908}"/>
                </a:ext>
              </a:extLst>
            </p:cNvPr>
            <p:cNvSpPr/>
            <p:nvPr/>
          </p:nvSpPr>
          <p:spPr>
            <a:xfrm>
              <a:off x="8302336" y="3103512"/>
              <a:ext cx="3584863" cy="2150918"/>
            </a:xfrm>
            <a:custGeom>
              <a:avLst/>
              <a:gdLst>
                <a:gd name="connsiteX0" fmla="*/ 0 w 3584863"/>
                <a:gd name="connsiteY0" fmla="*/ 0 h 2150918"/>
                <a:gd name="connsiteX1" fmla="*/ 3584863 w 3584863"/>
                <a:gd name="connsiteY1" fmla="*/ 0 h 2150918"/>
                <a:gd name="connsiteX2" fmla="*/ 3584863 w 3584863"/>
                <a:gd name="connsiteY2" fmla="*/ 2150918 h 2150918"/>
                <a:gd name="connsiteX3" fmla="*/ 0 w 3584863"/>
                <a:gd name="connsiteY3" fmla="*/ 2150918 h 2150918"/>
                <a:gd name="connsiteX4" fmla="*/ 0 w 3584863"/>
                <a:gd name="connsiteY4" fmla="*/ 0 h 215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863" h="2150918">
                  <a:moveTo>
                    <a:pt x="0" y="0"/>
                  </a:moveTo>
                  <a:lnTo>
                    <a:pt x="3584863" y="0"/>
                  </a:lnTo>
                  <a:lnTo>
                    <a:pt x="3584863" y="2150918"/>
                  </a:lnTo>
                  <a:lnTo>
                    <a:pt x="0" y="215091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600" b="0" i="0" kern="1200" baseline="0"/>
                <a:t>This simplifies and saves time in setting up your development environment and allows you to efficiently develop, test, build, and run your solution locally or in the cloud.</a:t>
              </a:r>
              <a:endParaRPr lang="en-IN" sz="1600" kern="1200"/>
            </a:p>
          </p:txBody>
        </p:sp>
      </p:grpSp>
      <p:sp>
        <p:nvSpPr>
          <p:cNvPr id="14" name="Rectangle 13">
            <a:extLst>
              <a:ext uri="{FF2B5EF4-FFF2-40B4-BE49-F238E27FC236}">
                <a16:creationId xmlns:a16="http://schemas.microsoft.com/office/drawing/2014/main" id="{8ED03D41-36AD-41B4-A04F-8FE10D9982FE}"/>
              </a:ext>
            </a:extLst>
          </p:cNvPr>
          <p:cNvSpPr/>
          <p:nvPr/>
        </p:nvSpPr>
        <p:spPr>
          <a:xfrm>
            <a:off x="0" y="6021182"/>
            <a:ext cx="12192000" cy="338554"/>
          </a:xfrm>
          <a:prstGeom prst="rect">
            <a:avLst/>
          </a:prstGeom>
          <a:solidFill>
            <a:schemeClr val="accent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Check developer guide </a:t>
            </a: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here</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848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F56320-9B1C-486C-8430-B86E24C1CC2B}"/>
              </a:ext>
            </a:extLst>
          </p:cNvPr>
          <p:cNvSpPr txBox="1"/>
          <p:nvPr/>
        </p:nvSpPr>
        <p:spPr>
          <a:xfrm>
            <a:off x="655321" y="1342410"/>
            <a:ext cx="11471564"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For the trial environment, SAP Business Application Studio is only available on Amazon Web Services (AWS) - Frankfurt and US East (VA) regions, see </a:t>
            </a:r>
            <a:r>
              <a:rPr kumimoji="0" lang="en-US" sz="1800" b="0" i="0" u="none" strike="noStrike" kern="1200" cap="none" spc="0" normalizeH="0" baseline="0" noProof="0" dirty="0">
                <a:ln>
                  <a:noFill/>
                </a:ln>
                <a:solidFill>
                  <a:srgbClr val="003399"/>
                </a:solidFill>
                <a:effectLst/>
                <a:uLnTx/>
                <a:uFillTx/>
                <a:latin typeface="Arial" panose="020B0604020202020204" pitchFamily="34" charset="0"/>
                <a:ea typeface="+mn-ea"/>
                <a:cs typeface="+mn-cs"/>
                <a:hlinkClick r:id="rId2"/>
              </a:rPr>
              <a:t>Working with Trial</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SAP Business Application Studio for productive accounts is available in AWS and Azure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solidFill>
                  <a:srgbClr val="222222"/>
                </a:solidFill>
                <a:latin typeface="Arial" panose="020B0604020202020204" pitchFamily="34" charset="0"/>
              </a:rPr>
            </a:br>
            <a:endParaRPr lang="en-US" dirty="0">
              <a:solidFill>
                <a:srgbClr val="222222"/>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Choose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Create Dev Space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In SAP Business Application Studio, provide a name for your dev space.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Choose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SAP Cloud Business Application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as the application type.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By selecting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SAP Cloud Business Application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your dev space comes with several extensions out of the box that you need to develop SAP Cloud Business Applications. For example, CDS tools, Java Tools, and MTA Tools are built in. This saves setup time. See </a:t>
            </a:r>
            <a:r>
              <a:rPr kumimoji="0" lang="en-US" sz="1800" b="0" i="0" u="none" strike="noStrike" kern="1200" cap="none" spc="0" normalizeH="0" baseline="0" noProof="0" dirty="0">
                <a:ln>
                  <a:noFill/>
                </a:ln>
                <a:solidFill>
                  <a:srgbClr val="003399"/>
                </a:solidFill>
                <a:effectLst/>
                <a:uLnTx/>
                <a:uFillTx/>
                <a:latin typeface="Arial" panose="020B0604020202020204" pitchFamily="34" charset="0"/>
                <a:ea typeface="+mn-ea"/>
                <a:cs typeface="+mn-cs"/>
                <a:hlinkClick r:id="rId3"/>
              </a:rPr>
              <a:t>Developer Guide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for SAP Business Application Studio for more details.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Choose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Create Dev Space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creation of the dev space takes a while. You see that the status for your dev space changes from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STARTING</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to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RUNNING</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See </a:t>
            </a:r>
            <a:r>
              <a:rPr kumimoji="0" lang="en-US" sz="1800" b="0" i="0" u="none" strike="noStrike" kern="1200" cap="none" spc="0" normalizeH="0" baseline="0" noProof="0" dirty="0">
                <a:ln>
                  <a:noFill/>
                </a:ln>
                <a:solidFill>
                  <a:srgbClr val="003399"/>
                </a:solidFill>
                <a:effectLst/>
                <a:uLnTx/>
                <a:uFillTx/>
                <a:latin typeface="Arial" panose="020B0604020202020204" pitchFamily="34" charset="0"/>
                <a:ea typeface="+mn-ea"/>
                <a:cs typeface="+mn-cs"/>
                <a:hlinkClick r:id="rId4"/>
              </a:rPr>
              <a:t>Managing Your Dev Spaces</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for more details.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Once the dev space is running, choose the dev space by clicking on the dev space name.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5C1429C4-7D5B-4699-9152-C3C7ABCA338A}"/>
              </a:ext>
            </a:extLst>
          </p:cNvPr>
          <p:cNvSpPr>
            <a:spLocks noGrp="1"/>
          </p:cNvSpPr>
          <p:nvPr>
            <p:ph type="title"/>
          </p:nvPr>
        </p:nvSpPr>
        <p:spPr>
          <a:xfrm>
            <a:off x="655321" y="495335"/>
            <a:ext cx="10515600" cy="640714"/>
          </a:xfrm>
        </p:spPr>
        <p:txBody>
          <a:bodyPr>
            <a:normAutofit/>
          </a:bodyPr>
          <a:lstStyle/>
          <a:p>
            <a:r>
              <a:rPr lang="en-US" dirty="0"/>
              <a:t>CREATE DEV SPACE AND WORKSPACE</a:t>
            </a:r>
            <a:endParaRPr lang="en-IN" dirty="0"/>
          </a:p>
        </p:txBody>
      </p:sp>
      <p:sp>
        <p:nvSpPr>
          <p:cNvPr id="5" name="Rectangle 4">
            <a:extLst>
              <a:ext uri="{FF2B5EF4-FFF2-40B4-BE49-F238E27FC236}">
                <a16:creationId xmlns:a16="http://schemas.microsoft.com/office/drawing/2014/main" id="{F1BCC0C9-2B22-4457-B563-A6CA139132FE}"/>
              </a:ext>
            </a:extLst>
          </p:cNvPr>
          <p:cNvSpPr/>
          <p:nvPr/>
        </p:nvSpPr>
        <p:spPr>
          <a:xfrm>
            <a:off x="655320" y="2669584"/>
            <a:ext cx="11107893" cy="548640"/>
          </a:xfrm>
          <a:prstGeom prst="rect">
            <a:avLst/>
          </a:prstGeom>
          <a:solidFill>
            <a:schemeClr val="tx2"/>
          </a:solidFill>
        </p:spPr>
        <p:txBody>
          <a:bodyPr wrap="square" anchor="ctr">
            <a:noAutofit/>
          </a:bodyPr>
          <a:lstStyle/>
          <a:p>
            <a:pPr algn="ctr" defTabSz="914217"/>
            <a:r>
              <a:rPr lang="en-US" sz="2000" b="1" dirty="0">
                <a:solidFill>
                  <a:srgbClr val="FFFFFF"/>
                </a:solidFill>
                <a:latin typeface="Roboto" panose="02000000000000000000" pitchFamily="2" charset="0"/>
                <a:cs typeface="Lato" panose="020F0502020204030203" pitchFamily="34" charset="0"/>
              </a:rPr>
              <a:t>Set Up Your Dev Space</a:t>
            </a:r>
          </a:p>
        </p:txBody>
      </p:sp>
    </p:spTree>
    <p:extLst>
      <p:ext uri="{BB962C8B-B14F-4D97-AF65-F5344CB8AC3E}">
        <p14:creationId xmlns:p14="http://schemas.microsoft.com/office/powerpoint/2010/main" val="3363442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4EB68-DF02-46F2-A78B-A0555B2F5281}"/>
              </a:ext>
            </a:extLst>
          </p:cNvPr>
          <p:cNvSpPr/>
          <p:nvPr/>
        </p:nvSpPr>
        <p:spPr>
          <a:xfrm>
            <a:off x="3173463" y="1557991"/>
            <a:ext cx="8365393" cy="4294766"/>
          </a:xfrm>
          <a:prstGeom prst="rect">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nvGrpSpPr>
          <p:cNvPr id="9" name="Group 8">
            <a:extLst>
              <a:ext uri="{FF2B5EF4-FFF2-40B4-BE49-F238E27FC236}">
                <a16:creationId xmlns:a16="http://schemas.microsoft.com/office/drawing/2014/main" id="{985ABA16-3D46-48B8-A962-28F64617FA22}"/>
              </a:ext>
            </a:extLst>
          </p:cNvPr>
          <p:cNvGrpSpPr/>
          <p:nvPr/>
        </p:nvGrpSpPr>
        <p:grpSpPr>
          <a:xfrm>
            <a:off x="829492" y="1326020"/>
            <a:ext cx="2343971" cy="4758709"/>
            <a:chOff x="829492" y="1326020"/>
            <a:chExt cx="2343971" cy="4758709"/>
          </a:xfrm>
        </p:grpSpPr>
        <p:sp>
          <p:nvSpPr>
            <p:cNvPr id="6" name="Rectangle 5">
              <a:extLst>
                <a:ext uri="{FF2B5EF4-FFF2-40B4-BE49-F238E27FC236}">
                  <a16:creationId xmlns:a16="http://schemas.microsoft.com/office/drawing/2014/main" id="{FFCA616D-449E-4893-A716-299B9C54386D}"/>
                </a:ext>
              </a:extLst>
            </p:cNvPr>
            <p:cNvSpPr/>
            <p:nvPr/>
          </p:nvSpPr>
          <p:spPr>
            <a:xfrm>
              <a:off x="829492" y="1326020"/>
              <a:ext cx="2343971" cy="4758709"/>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8" name="TextBox 7">
              <a:extLst>
                <a:ext uri="{FF2B5EF4-FFF2-40B4-BE49-F238E27FC236}">
                  <a16:creationId xmlns:a16="http://schemas.microsoft.com/office/drawing/2014/main" id="{40E2B8F3-87F3-4254-A451-BD5D82529CA8}"/>
                </a:ext>
              </a:extLst>
            </p:cNvPr>
            <p:cNvSpPr txBox="1"/>
            <p:nvPr/>
          </p:nvSpPr>
          <p:spPr>
            <a:xfrm>
              <a:off x="1197497" y="2828211"/>
              <a:ext cx="1748903"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Bring all our development to SAP Business Application Studio</a:t>
              </a:r>
            </a:p>
          </p:txBody>
        </p:sp>
      </p:grpSp>
      <p:sp>
        <p:nvSpPr>
          <p:cNvPr id="3" name="TextBox 2">
            <a:extLst>
              <a:ext uri="{FF2B5EF4-FFF2-40B4-BE49-F238E27FC236}">
                <a16:creationId xmlns:a16="http://schemas.microsoft.com/office/drawing/2014/main" id="{E2F56320-9B1C-486C-8430-B86E24C1CC2B}"/>
              </a:ext>
            </a:extLst>
          </p:cNvPr>
          <p:cNvSpPr txBox="1"/>
          <p:nvPr/>
        </p:nvSpPr>
        <p:spPr>
          <a:xfrm>
            <a:off x="3993606" y="2828211"/>
            <a:ext cx="1147156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Source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https://github.com/soyuztechnologies/capm2/blob/master/</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F0045658-7E2B-4B15-8DC2-93DBFFBA01D6}"/>
              </a:ext>
            </a:extLst>
          </p:cNvPr>
          <p:cNvSpPr>
            <a:spLocks noGrp="1"/>
          </p:cNvSpPr>
          <p:nvPr>
            <p:ph type="title"/>
          </p:nvPr>
        </p:nvSpPr>
        <p:spPr>
          <a:xfrm>
            <a:off x="655321" y="495335"/>
            <a:ext cx="10515600" cy="640714"/>
          </a:xfrm>
        </p:spPr>
        <p:txBody>
          <a:bodyPr>
            <a:normAutofit/>
          </a:bodyPr>
          <a:lstStyle/>
          <a:p>
            <a:r>
              <a:rPr lang="en-US" dirty="0"/>
              <a:t>HANDS-ON PERFORM REPEAT OF EXERCISE IN LAST CLASS TO BAS</a:t>
            </a:r>
            <a:endParaRPr lang="en-IN" dirty="0"/>
          </a:p>
        </p:txBody>
      </p:sp>
    </p:spTree>
    <p:extLst>
      <p:ext uri="{BB962C8B-B14F-4D97-AF65-F5344CB8AC3E}">
        <p14:creationId xmlns:p14="http://schemas.microsoft.com/office/powerpoint/2010/main" val="392282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350CA-5BBF-4DC9-84F2-EF30B7A3B9EF}"/>
              </a:ext>
            </a:extLst>
          </p:cNvPr>
          <p:cNvPicPr>
            <a:picLocks noChangeAspect="1"/>
          </p:cNvPicPr>
          <p:nvPr/>
        </p:nvPicPr>
        <p:blipFill>
          <a:blip r:embed="rId2"/>
          <a:stretch>
            <a:fillRect/>
          </a:stretch>
        </p:blipFill>
        <p:spPr>
          <a:xfrm>
            <a:off x="407792" y="1151547"/>
            <a:ext cx="9320068" cy="4991533"/>
          </a:xfrm>
          <a:prstGeom prst="rect">
            <a:avLst/>
          </a:prstGeom>
        </p:spPr>
      </p:pic>
      <p:sp>
        <p:nvSpPr>
          <p:cNvPr id="3" name="Title 2">
            <a:extLst>
              <a:ext uri="{FF2B5EF4-FFF2-40B4-BE49-F238E27FC236}">
                <a16:creationId xmlns:a16="http://schemas.microsoft.com/office/drawing/2014/main" id="{CBD7F9B4-667F-42A9-8303-11AD012B1B8C}"/>
              </a:ext>
            </a:extLst>
          </p:cNvPr>
          <p:cNvSpPr>
            <a:spLocks noGrp="1"/>
          </p:cNvSpPr>
          <p:nvPr>
            <p:ph type="title"/>
          </p:nvPr>
        </p:nvSpPr>
        <p:spPr/>
        <p:txBody>
          <a:bodyPr>
            <a:normAutofit/>
          </a:bodyPr>
          <a:lstStyle/>
          <a:p>
            <a:r>
              <a:rPr lang="en-US" dirty="0"/>
              <a:t>HANDS-ON: ADD DB CONNECTION AND TEST</a:t>
            </a:r>
            <a:endParaRPr lang="en-IN" dirty="0"/>
          </a:p>
        </p:txBody>
      </p:sp>
    </p:spTree>
    <p:extLst>
      <p:ext uri="{BB962C8B-B14F-4D97-AF65-F5344CB8AC3E}">
        <p14:creationId xmlns:p14="http://schemas.microsoft.com/office/powerpoint/2010/main" val="388036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4F81D-0AFE-4B84-967F-3F9802B33888}"/>
              </a:ext>
            </a:extLst>
          </p:cNvPr>
          <p:cNvSpPr>
            <a:spLocks noGrp="1"/>
          </p:cNvSpPr>
          <p:nvPr>
            <p:ph type="title"/>
          </p:nvPr>
        </p:nvSpPr>
        <p:spPr/>
        <p:txBody>
          <a:bodyPr>
            <a:normAutofit/>
          </a:bodyPr>
          <a:lstStyle/>
          <a:p>
            <a:r>
              <a:rPr lang="en-US" dirty="0"/>
              <a:t>HANDS-ON: TEST HTTP SERVICES FROM HTTPS FILE</a:t>
            </a:r>
            <a:endParaRPr lang="en-IN" dirty="0"/>
          </a:p>
        </p:txBody>
      </p:sp>
      <p:sp>
        <p:nvSpPr>
          <p:cNvPr id="5" name="Rectangle 4">
            <a:extLst>
              <a:ext uri="{FF2B5EF4-FFF2-40B4-BE49-F238E27FC236}">
                <a16:creationId xmlns:a16="http://schemas.microsoft.com/office/drawing/2014/main" id="{2512C211-054B-46EB-A1DF-676A73800395}"/>
              </a:ext>
            </a:extLst>
          </p:cNvPr>
          <p:cNvSpPr/>
          <p:nvPr/>
        </p:nvSpPr>
        <p:spPr>
          <a:xfrm>
            <a:off x="3173463" y="1557991"/>
            <a:ext cx="8365393" cy="4294766"/>
          </a:xfrm>
          <a:prstGeom prst="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nvGrpSpPr>
          <p:cNvPr id="6" name="Group 5">
            <a:extLst>
              <a:ext uri="{FF2B5EF4-FFF2-40B4-BE49-F238E27FC236}">
                <a16:creationId xmlns:a16="http://schemas.microsoft.com/office/drawing/2014/main" id="{7B99FE65-C0A6-4C76-9D80-879E5DD329F6}"/>
              </a:ext>
            </a:extLst>
          </p:cNvPr>
          <p:cNvGrpSpPr/>
          <p:nvPr/>
        </p:nvGrpSpPr>
        <p:grpSpPr>
          <a:xfrm>
            <a:off x="829492" y="1326020"/>
            <a:ext cx="2343971" cy="4758709"/>
            <a:chOff x="829492" y="1326020"/>
            <a:chExt cx="2343971" cy="4758709"/>
          </a:xfrm>
        </p:grpSpPr>
        <p:sp>
          <p:nvSpPr>
            <p:cNvPr id="7" name="Rectangle 6">
              <a:extLst>
                <a:ext uri="{FF2B5EF4-FFF2-40B4-BE49-F238E27FC236}">
                  <a16:creationId xmlns:a16="http://schemas.microsoft.com/office/drawing/2014/main" id="{D8890F80-AC5E-4BEA-9499-D6B636633317}"/>
                </a:ext>
              </a:extLst>
            </p:cNvPr>
            <p:cNvSpPr/>
            <p:nvPr/>
          </p:nvSpPr>
          <p:spPr>
            <a:xfrm>
              <a:off x="829492" y="1326020"/>
              <a:ext cx="2343971" cy="475870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8" name="TextBox 7">
              <a:extLst>
                <a:ext uri="{FF2B5EF4-FFF2-40B4-BE49-F238E27FC236}">
                  <a16:creationId xmlns:a16="http://schemas.microsoft.com/office/drawing/2014/main" id="{926F4697-73C2-4E50-B271-557AE43E21A0}"/>
                </a:ext>
              </a:extLst>
            </p:cNvPr>
            <p:cNvSpPr txBox="1"/>
            <p:nvPr/>
          </p:nvSpPr>
          <p:spPr>
            <a:xfrm>
              <a:off x="1197497" y="2828211"/>
              <a:ext cx="17489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Test our services with a new .http file</a:t>
              </a:r>
            </a:p>
          </p:txBody>
        </p:sp>
      </p:grpSp>
      <p:sp>
        <p:nvSpPr>
          <p:cNvPr id="9" name="TextBox 8">
            <a:extLst>
              <a:ext uri="{FF2B5EF4-FFF2-40B4-BE49-F238E27FC236}">
                <a16:creationId xmlns:a16="http://schemas.microsoft.com/office/drawing/2014/main" id="{B94FE768-DF70-486A-8BDA-6C3FFEFF9841}"/>
              </a:ext>
            </a:extLst>
          </p:cNvPr>
          <p:cNvSpPr txBox="1"/>
          <p:nvPr/>
        </p:nvSpPr>
        <p:spPr>
          <a:xfrm>
            <a:off x="3993606" y="3382209"/>
            <a:ext cx="7545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Source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https://github.com/soyuztechnologies/capm2/blob/master/srv/query.http</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4692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C12D8D12-A9C5-4294-82B0-EBE7EB8A5D88}"/>
              </a:ext>
            </a:extLst>
          </p:cNvPr>
          <p:cNvSpPr/>
          <p:nvPr/>
        </p:nvSpPr>
        <p:spPr>
          <a:xfrm>
            <a:off x="507943" y="2355202"/>
            <a:ext cx="11028736" cy="548640"/>
          </a:xfrm>
          <a:prstGeom prst="roundRect">
            <a:avLst>
              <a:gd name="adj" fmla="val 5934"/>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E2F56320-9B1C-486C-8430-B86E24C1CC2B}"/>
              </a:ext>
            </a:extLst>
          </p:cNvPr>
          <p:cNvSpPr txBox="1"/>
          <p:nvPr/>
        </p:nvSpPr>
        <p:spPr>
          <a:xfrm>
            <a:off x="655321" y="1330847"/>
            <a:ext cx="10881358"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Aspects allow you to factor out cross-cutting or technical concerns into separate models/files, potentially with different ownerships and lifecycles. This greatly facilitates keeping core domain models concise and comprehensible.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For example, you could separate concerns into separate files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schema.cds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your core domain model, kept clean and comprehensible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admin-</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model.cds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adds additional fields required for maintenance and auditing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auth-</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model.cds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adds annotations for authorization in a separate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analytics-</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model.cds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adds annotations required for analytics use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fiori-app.cds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adds annotations required for SAP Fiori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Uis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DB9965B4-4BBE-49B9-A534-BAD0F88C302D}"/>
              </a:ext>
            </a:extLst>
          </p:cNvPr>
          <p:cNvSpPr>
            <a:spLocks noGrp="1"/>
          </p:cNvSpPr>
          <p:nvPr>
            <p:ph type="title"/>
          </p:nvPr>
        </p:nvSpPr>
        <p:spPr/>
        <p:txBody>
          <a:bodyPr>
            <a:normAutofit/>
          </a:bodyPr>
          <a:lstStyle/>
          <a:p>
            <a:r>
              <a:rPr lang="en-US" dirty="0"/>
              <a:t>USING ASPECTS FOR SEPARATION OF CONCERNS</a:t>
            </a:r>
            <a:endParaRPr lang="en-IN" dirty="0"/>
          </a:p>
        </p:txBody>
      </p:sp>
      <p:sp>
        <p:nvSpPr>
          <p:cNvPr id="5" name="Rectangle 4">
            <a:extLst>
              <a:ext uri="{FF2B5EF4-FFF2-40B4-BE49-F238E27FC236}">
                <a16:creationId xmlns:a16="http://schemas.microsoft.com/office/drawing/2014/main" id="{A30156B2-D169-4086-B98D-6F9FDCAAB952}"/>
              </a:ext>
            </a:extLst>
          </p:cNvPr>
          <p:cNvSpPr/>
          <p:nvPr/>
        </p:nvSpPr>
        <p:spPr>
          <a:xfrm>
            <a:off x="655321" y="4564912"/>
            <a:ext cx="10881358" cy="548640"/>
          </a:xfrm>
          <a:prstGeom prst="rect">
            <a:avLst/>
          </a:prstGeom>
          <a:solidFill>
            <a:schemeClr val="tx2"/>
          </a:solidFill>
        </p:spPr>
        <p:txBody>
          <a:bodyPr wrap="square" anchor="ctr">
            <a:noAutofit/>
          </a:bodyPr>
          <a:lstStyle/>
          <a:p>
            <a:pPr algn="ctr" defTabSz="914217"/>
            <a:r>
              <a:rPr lang="en-US" sz="2000" b="1" dirty="0">
                <a:solidFill>
                  <a:srgbClr val="FFFFFF"/>
                </a:solidFill>
                <a:latin typeface="Roboto" panose="02000000000000000000" pitchFamily="2" charset="0"/>
                <a:cs typeface="Lato" panose="020F0502020204030203" pitchFamily="34" charset="0"/>
              </a:rPr>
              <a:t>Using Predefined Named Aspects</a:t>
            </a:r>
          </a:p>
        </p:txBody>
      </p:sp>
      <p:sp>
        <p:nvSpPr>
          <p:cNvPr id="6" name="TextBox 5">
            <a:extLst>
              <a:ext uri="{FF2B5EF4-FFF2-40B4-BE49-F238E27FC236}">
                <a16:creationId xmlns:a16="http://schemas.microsoft.com/office/drawing/2014/main" id="{15D6C2FF-39E2-4E07-AFAB-406E385922CB}"/>
              </a:ext>
            </a:extLst>
          </p:cNvPr>
          <p:cNvSpPr txBox="1"/>
          <p:nvPr/>
        </p:nvSpPr>
        <p:spPr>
          <a:xfrm>
            <a:off x="655321" y="5186897"/>
            <a:ext cx="114715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Instead of extending several definitions repeatedly with the same aspects, you can also predefine named aspects and then easily apply these extensions repeatedly.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Click here for more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6201362"/>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5037</TotalTime>
  <Words>2222</Words>
  <Application>Microsoft Macintosh PowerPoint</Application>
  <PresentationFormat>Widescreen</PresentationFormat>
  <Paragraphs>246</Paragraphs>
  <Slides>29</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굴림</vt:lpstr>
      <vt:lpstr>ＭＳ Ｐゴシック</vt:lpstr>
      <vt:lpstr>Arial</vt:lpstr>
      <vt:lpstr>Arial Regular</vt:lpstr>
      <vt:lpstr>Calibri</vt:lpstr>
      <vt:lpstr>Cambria</vt:lpstr>
      <vt:lpstr>Lato</vt:lpstr>
      <vt:lpstr>Lato Medium</vt:lpstr>
      <vt:lpstr>Montserrat</vt:lpstr>
      <vt:lpstr>Open Sans</vt:lpstr>
      <vt:lpstr>Roboto</vt:lpstr>
      <vt:lpstr>Verdana</vt:lpstr>
      <vt:lpstr>2_Office Theme</vt:lpstr>
      <vt:lpstr>3_Office Theme</vt:lpstr>
      <vt:lpstr>PowerPoint Presentation</vt:lpstr>
      <vt:lpstr>PowerPoint Presentation</vt:lpstr>
      <vt:lpstr>PowerPoint Presentation</vt:lpstr>
      <vt:lpstr>SAP BUSINESS APPLICATION STUDIO</vt:lpstr>
      <vt:lpstr>CREATE DEV SPACE AND WORKSPACE</vt:lpstr>
      <vt:lpstr>HANDS-ON PERFORM REPEAT OF EXERCISE IN LAST CLASS TO BAS</vt:lpstr>
      <vt:lpstr>HANDS-ON: ADD DB CONNECTION AND TEST</vt:lpstr>
      <vt:lpstr>HANDS-ON: TEST HTTP SERVICES FROM HTTPS FILE</vt:lpstr>
      <vt:lpstr>USING ASPECTS FOR SEPARATION OF CONCERNS</vt:lpstr>
      <vt:lpstr>HANDS-ON: UNDERSTAND NAMESPACE AND ASPECTS</vt:lpstr>
      <vt:lpstr>CUSTOM EXIT CODES</vt:lpstr>
      <vt:lpstr>HANDS-ON GENERIC HANDLERS</vt:lpstr>
      <vt:lpstr>DEBUGGING BAS AND HACKING TO CODE EXITS</vt:lpstr>
      <vt:lpstr>PowerPoint Presentation</vt:lpstr>
      <vt:lpstr>UNDERSTAND BASICS OF SAP UI5</vt:lpstr>
      <vt:lpstr>MVC ARCHITECTURE</vt:lpstr>
      <vt:lpstr>CLIENT-SERVER ARCHITECTURE</vt:lpstr>
      <vt:lpstr>HANDS-ON ADDING FIRST SAP UI5 BOOTSTRAP AND LOADING APP</vt:lpstr>
      <vt:lpstr>COMPONENT.JS</vt:lpstr>
      <vt:lpstr>APP STRUCTURE</vt:lpstr>
      <vt:lpstr>RULES OF COMPONENT.JS AND MANIFEST.JSON</vt:lpstr>
      <vt:lpstr>HANDS-ON: ADDING COMPONENT.JS AND MANIFEST.JSON</vt:lpstr>
      <vt:lpstr>FIORI ANNOTATIONS CONCEPT</vt:lpstr>
      <vt:lpstr>HANDS-ON CREATE INDEX.CDS FOR UI ANNOTATIONS</vt:lpstr>
      <vt:lpstr>HANDS-ON: TEST AND ADD I18N TEXTS</vt:lpstr>
      <vt:lpstr>Summarize</vt:lpstr>
      <vt:lpstr>Summarize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5745</cp:revision>
  <dcterms:created xsi:type="dcterms:W3CDTF">2020-10-03T07:29:13Z</dcterms:created>
  <dcterms:modified xsi:type="dcterms:W3CDTF">2021-02-11T12:18:12Z</dcterms:modified>
</cp:coreProperties>
</file>